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57" r:id="rId5"/>
    <p:sldId id="263" r:id="rId6"/>
    <p:sldId id="258" r:id="rId7"/>
    <p:sldId id="259" r:id="rId8"/>
    <p:sldId id="260" r:id="rId9"/>
    <p:sldId id="261" r:id="rId10"/>
    <p:sldId id="26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9144000" cy="6858000" type="screen4x3"/>
  <p:notesSz cx="6858000" cy="9144000"/>
  <p:embeddedFontLst>
    <p:embeddedFont>
      <p:font typeface="方正仿宋_GB2312" panose="02000000000000000000" charset="-122"/>
      <p:regular r:id="rId31"/>
    </p:embeddedFont>
    <p:embeddedFont>
      <p:font typeface="Calibri" panose="020F0502020204030204" charset="0"/>
      <p:regular r:id="rId32"/>
      <p:bold r:id="rId33"/>
      <p:italic r:id="rId34"/>
      <p:boldItalic r:id="rId35"/>
    </p:embeddedFont>
    <p:embeddedFont>
      <p:font typeface="Calibri Light" panose="020F0302020204030204" charset="0"/>
      <p:regular r:id="rId36"/>
      <p:italic r:id="rId37"/>
    </p:embeddedFont>
  </p:embeddedFontLst>
  <p:custDataLst>
    <p:tags r:id="rId38"/>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34028073" name="苏" initials="苏"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0"/>
        <p:guide pos="282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3.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customXml" Target="../customXml/item1.xml"/><Relationship Id="rId3" Type="http://schemas.openxmlformats.org/officeDocument/2006/relationships/slide" Target="slides/slide1.xml"/><Relationship Id="rId29" Type="http://schemas.openxmlformats.org/officeDocument/2006/relationships/customXmlProps" Target="../customXml/itemProps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大家好，接下来就由我来给大家介绍今天课程的后半部分，我们可以来看一下这个</a:t>
            </a:r>
            <a:r>
              <a:rPr lang="en-US" altLang="zh-CN"/>
              <a:t>prolog</a:t>
            </a:r>
            <a:r>
              <a:rPr lang="zh-CN" altLang="en-US"/>
              <a:t>的数据结构。在</a:t>
            </a:r>
            <a:r>
              <a:rPr lang="en-US" altLang="zh-CN"/>
              <a:t>prolog</a:t>
            </a:r>
            <a:r>
              <a:rPr lang="zh-CN" altLang="en-US"/>
              <a:t>当中，所有数据都可以用</a:t>
            </a:r>
            <a:r>
              <a:rPr lang="en-US" altLang="zh-CN"/>
              <a:t>term</a:t>
            </a:r>
            <a:r>
              <a:rPr lang="zh-CN" altLang="en-US"/>
              <a:t>来表示，在这里，</a:t>
            </a:r>
            <a:r>
              <a:rPr lang="en-US" altLang="zh-CN"/>
              <a:t>term</a:t>
            </a:r>
            <a:r>
              <a:rPr lang="zh-CN" altLang="en-US"/>
              <a:t>我翻译的是项，是和戴老师数理逻辑课程里面对于</a:t>
            </a:r>
            <a:r>
              <a:rPr lang="en-US" altLang="zh-CN"/>
              <a:t>term</a:t>
            </a:r>
            <a:r>
              <a:rPr lang="zh-CN" altLang="en-US"/>
              <a:t>的翻译是一样的，有的地方会把它翻译成术语。其实在</a:t>
            </a:r>
            <a:r>
              <a:rPr lang="en-US" altLang="zh-CN"/>
              <a:t>power of prolog</a:t>
            </a:r>
            <a:r>
              <a:rPr lang="zh-CN" altLang="en-US"/>
              <a:t>里面，对于一个英文名词可能会有很多种翻译方式，所以我尽可能的把它们的英文原文都列了出来。不过在今天的这个汇报中，我还是以中文</a:t>
            </a:r>
            <a:r>
              <a:rPr lang="zh-CN" altLang="en-US"/>
              <a:t>翻译为主。</a:t>
            </a:r>
            <a:endParaRPr lang="zh-CN" altLang="en-US"/>
          </a:p>
          <a:p>
            <a:r>
              <a:rPr lang="zh-CN" altLang="en-US"/>
              <a:t>在</a:t>
            </a:r>
            <a:r>
              <a:rPr lang="en-US" altLang="zh-CN"/>
              <a:t>prolog</a:t>
            </a:r>
            <a:r>
              <a:rPr lang="zh-CN" altLang="en-US"/>
              <a:t>当中，所有数据都可以用项来表示，在</a:t>
            </a:r>
            <a:r>
              <a:rPr lang="en-US" altLang="zh-CN"/>
              <a:t>power of prolog</a:t>
            </a:r>
            <a:r>
              <a:rPr lang="zh-CN" altLang="en-US"/>
              <a:t>当中，主要把项，分成了</a:t>
            </a:r>
            <a:r>
              <a:rPr lang="en-US" altLang="zh-CN"/>
              <a:t>3</a:t>
            </a:r>
            <a:r>
              <a:rPr lang="zh-CN" altLang="en-US"/>
              <a:t>个类别，分别是变量、原子和复合项。我们先来介绍一下变量，变量是用表示</a:t>
            </a:r>
            <a:r>
              <a:rPr lang="en-US" altLang="zh-CN"/>
              <a:t>“</a:t>
            </a:r>
            <a:r>
              <a:rPr lang="zh-CN" altLang="en-US"/>
              <a:t>未知</a:t>
            </a:r>
            <a:r>
              <a:rPr lang="en-US" altLang="zh-CN"/>
              <a:t>”</a:t>
            </a:r>
            <a:r>
              <a:rPr lang="zh-CN" altLang="en-US"/>
              <a:t>或</a:t>
            </a:r>
            <a:r>
              <a:rPr lang="en-US" altLang="zh-CN"/>
              <a:t>“</a:t>
            </a:r>
            <a:r>
              <a:rPr lang="zh-CN" altLang="en-US"/>
              <a:t>待求解</a:t>
            </a:r>
            <a:r>
              <a:rPr lang="en-US" altLang="zh-CN"/>
              <a:t>”</a:t>
            </a:r>
            <a:r>
              <a:rPr lang="zh-CN" altLang="en-US"/>
              <a:t>的项，它是以大写字母或者下划线开头，单下划线表示匿名变量，可以理解为任意项。注意这里和大部分语言对于变量的命名方式是不一样的，比如说</a:t>
            </a:r>
            <a:r>
              <a:rPr lang="en-US" altLang="zh-CN"/>
              <a:t>python</a:t>
            </a:r>
            <a:r>
              <a:rPr lang="zh-CN" altLang="en-US"/>
              <a:t>，</a:t>
            </a:r>
            <a:r>
              <a:rPr lang="en-US" altLang="zh-CN"/>
              <a:t>c++</a:t>
            </a:r>
            <a:r>
              <a:rPr lang="zh-CN" altLang="en-US"/>
              <a:t>，它们的变量可以是小写字母开头的，但是在</a:t>
            </a:r>
            <a:r>
              <a:rPr lang="en-US" altLang="zh-CN"/>
              <a:t>prolog</a:t>
            </a:r>
            <a:r>
              <a:rPr lang="zh-CN" altLang="en-US"/>
              <a:t>里面就不行。在</a:t>
            </a:r>
            <a:r>
              <a:rPr lang="en-US" altLang="zh-CN"/>
              <a:t>prolog</a:t>
            </a:r>
            <a:r>
              <a:rPr lang="zh-CN" altLang="en-US"/>
              <a:t>里面，你可以给一个变量起名叫做大写的</a:t>
            </a:r>
            <a:r>
              <a:rPr lang="en-US" altLang="zh-CN"/>
              <a:t>x</a:t>
            </a:r>
            <a:r>
              <a:rPr lang="zh-CN" altLang="en-US"/>
              <a:t>，下划线大写</a:t>
            </a:r>
            <a:r>
              <a:rPr lang="en-US" altLang="zh-CN"/>
              <a:t>X</a:t>
            </a:r>
            <a:r>
              <a:rPr lang="zh-CN" altLang="en-US"/>
              <a:t>，或者是下划线南京大学，这里注意</a:t>
            </a:r>
            <a:r>
              <a:rPr lang="en-US" altLang="zh-CN"/>
              <a:t>prolog</a:t>
            </a:r>
            <a:r>
              <a:rPr lang="zh-CN" altLang="en-US"/>
              <a:t>是可以兼容含有中文命名的变量</a:t>
            </a:r>
            <a:r>
              <a:rPr lang="zh-CN" altLang="en-US"/>
              <a:t>的。</a:t>
            </a:r>
            <a:endParaRPr lang="zh-CN" altLang="en-US"/>
          </a:p>
          <a:p>
            <a:r>
              <a:rPr lang="zh-CN" altLang="en-US"/>
              <a:t>然后再来介绍一下原子项，原子项主要是表示一些不可再分且不可变化的项，原子项又可以分为原子，整数，浮点数，和其它的一些原子项。对于原子来说，它可以是小写字母开头的这种格式，也可以是单引号里面加入一些内容，甚至是一些</a:t>
            </a:r>
            <a:r>
              <a:rPr lang="en-US" altLang="zh-CN"/>
              <a:t>&lt;,=,&gt;</a:t>
            </a:r>
            <a:r>
              <a:rPr lang="zh-CN" altLang="en-US"/>
              <a:t>的符号也可以作为原子。然后整数和浮点数也属于原子项，还有一些其他的原子项，比如有理数、复数</a:t>
            </a:r>
            <a:r>
              <a:rPr lang="zh-CN" altLang="en-US"/>
              <a:t>等。</a:t>
            </a:r>
            <a:endParaRPr lang="zh-CN" altLang="en-US"/>
          </a:p>
          <a:p>
            <a:r>
              <a:rPr lang="zh-CN" altLang="en-US"/>
              <a:t>最后就是复合项了，复合项主要是表示一些可以进行拆分的项。为了定义复合项，我们需要引入一个叫做函子的概念，它和之前介绍的</a:t>
            </a:r>
            <a:r>
              <a:rPr lang="en-US" altLang="zh-CN"/>
              <a:t>predicate</a:t>
            </a:r>
            <a:r>
              <a:rPr lang="zh-CN" altLang="en-US"/>
              <a:t>谓词很像，都是这种</a:t>
            </a:r>
            <a:r>
              <a:rPr lang="en-US" altLang="zh-CN"/>
              <a:t>name / </a:t>
            </a:r>
            <a:r>
              <a:rPr lang="zh-CN" altLang="en-US"/>
              <a:t>元数的形式，但是它和谓词还是有一些区别的，这个我们稍后会讲。在这里，</a:t>
            </a:r>
            <a:r>
              <a:rPr lang="en-US" altLang="zh-CN"/>
              <a:t>F</a:t>
            </a:r>
            <a:r>
              <a:rPr lang="zh-CN" altLang="en-US"/>
              <a:t>就是一个函子，然后我们有</a:t>
            </a:r>
            <a:r>
              <a:rPr lang="en-US" altLang="zh-CN"/>
              <a:t>T1</a:t>
            </a:r>
            <a:r>
              <a:rPr lang="zh-CN" altLang="en-US"/>
              <a:t>，</a:t>
            </a:r>
            <a:r>
              <a:rPr lang="en-US" altLang="zh-CN"/>
              <a:t>T2</a:t>
            </a:r>
            <a:r>
              <a:rPr lang="zh-CN" altLang="en-US"/>
              <a:t>，</a:t>
            </a:r>
            <a:r>
              <a:rPr lang="en-US" altLang="zh-CN"/>
              <a:t>Tn</a:t>
            </a:r>
            <a:r>
              <a:rPr lang="zh-CN" altLang="en-US"/>
              <a:t>这些项，我们就可以用</a:t>
            </a:r>
            <a:r>
              <a:rPr lang="en-US" altLang="zh-CN"/>
              <a:t>F</a:t>
            </a:r>
            <a:r>
              <a:rPr lang="zh-CN" altLang="en-US"/>
              <a:t>这个函子来定义一个复合项，</a:t>
            </a:r>
            <a:r>
              <a:rPr lang="en-US" altLang="zh-CN"/>
              <a:t>F</a:t>
            </a:r>
            <a:r>
              <a:rPr lang="zh-CN" altLang="en-US"/>
              <a:t>就是这个复合项的主函子。函子只是一个名字和标签，它不会涉及到具体的计算，比如在</a:t>
            </a:r>
            <a:r>
              <a:rPr lang="en-US" altLang="zh-CN"/>
              <a:t>prolog</a:t>
            </a:r>
            <a:r>
              <a:rPr lang="zh-CN" altLang="en-US"/>
              <a:t>里面，</a:t>
            </a:r>
            <a:r>
              <a:rPr lang="en-US" altLang="zh-CN"/>
              <a:t> 5 + 2 </a:t>
            </a:r>
            <a:r>
              <a:rPr lang="zh-CN" altLang="en-US"/>
              <a:t>和</a:t>
            </a:r>
            <a:r>
              <a:rPr lang="en-US" altLang="zh-CN"/>
              <a:t> 7</a:t>
            </a:r>
            <a:r>
              <a:rPr lang="zh-CN" altLang="en-US"/>
              <a:t>是不相等的，</a:t>
            </a:r>
            <a:r>
              <a:rPr lang="en-US" altLang="zh-CN"/>
              <a:t> </a:t>
            </a:r>
            <a:r>
              <a:rPr lang="zh-CN" altLang="en-US"/>
              <a:t>因为</a:t>
            </a:r>
            <a:r>
              <a:rPr lang="en-US" altLang="zh-CN"/>
              <a:t>+</a:t>
            </a:r>
            <a:r>
              <a:rPr lang="zh-CN" altLang="en-US"/>
              <a:t>只是一个函子，他不会有具体的计算。这一点可能比较反直觉，可能得注意</a:t>
            </a:r>
            <a:r>
              <a:rPr lang="zh-CN" altLang="en-US"/>
              <a:t>一下</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然后在</a:t>
            </a:r>
            <a:r>
              <a:rPr lang="en-US" altLang="zh-CN"/>
              <a:t>prolog</a:t>
            </a:r>
            <a:r>
              <a:rPr lang="zh-CN" altLang="en-US"/>
              <a:t>中，如果想要使用关联列表的话，一般是得使用</a:t>
            </a:r>
            <a:r>
              <a:rPr lang="en-US" altLang="zh-CN"/>
              <a:t>assoc</a:t>
            </a:r>
            <a:r>
              <a:rPr lang="zh-CN" altLang="en-US"/>
              <a:t>这个库的。然后右边是我让</a:t>
            </a:r>
            <a:r>
              <a:rPr lang="en-US" altLang="zh-CN"/>
              <a:t>GPT</a:t>
            </a:r>
            <a:r>
              <a:rPr lang="zh-CN" altLang="en-US"/>
              <a:t>生成的一段使用关联列表的代码。这段代码其实我也不能完全看懂，但是可以看到这里的输出确实是它最开始定义的那种</a:t>
            </a:r>
            <a:r>
              <a:rPr lang="en-US" altLang="zh-CN"/>
              <a:t>5</a:t>
            </a:r>
            <a:r>
              <a:rPr lang="zh-CN" altLang="en-US"/>
              <a:t>元复合项的形式。然后还有一点需要注意的就是，之前不是提到过</a:t>
            </a:r>
            <a:r>
              <a:rPr lang="en-US" altLang="zh-CN"/>
              <a:t>prolog</a:t>
            </a:r>
            <a:r>
              <a:rPr lang="zh-CN" altLang="en-US"/>
              <a:t>当中没有函数的这个概念吗，但是可以看到右边这里这个</a:t>
            </a:r>
            <a:r>
              <a:rPr lang="en-US" altLang="zh-CN"/>
              <a:t>demo_assoc</a:t>
            </a:r>
            <a:r>
              <a:rPr lang="zh-CN" altLang="en-US"/>
              <a:t>是不是长得很像所谓的函数，但是其实他也不是函数，它是一个</a:t>
            </a:r>
            <a:r>
              <a:rPr lang="en-US" altLang="zh-CN"/>
              <a:t>0</a:t>
            </a:r>
            <a:r>
              <a:rPr lang="zh-CN" altLang="en-US"/>
              <a:t>元的谓词，遇到这种情况的时候，他就会把</a:t>
            </a:r>
            <a:r>
              <a:rPr lang="en-US" altLang="zh-CN"/>
              <a:t>body</a:t>
            </a:r>
            <a:r>
              <a:rPr lang="zh-CN" altLang="en-US"/>
              <a:t>部分的目标都执行一次，其实和其他语言那种没有输入参数的函数的作用还蛮像</a:t>
            </a:r>
            <a:r>
              <a:rPr lang="zh-CN" altLang="en-US"/>
              <a:t>的。</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刚才介绍了</a:t>
            </a:r>
            <a:r>
              <a:rPr lang="en-US" altLang="zh-CN">
                <a:sym typeface="+mn-ea"/>
              </a:rPr>
              <a:t>prolog</a:t>
            </a:r>
            <a:r>
              <a:rPr lang="zh-CN" altLang="en-US">
                <a:sym typeface="+mn-ea"/>
              </a:rPr>
              <a:t>有哪些数据结构，为了把</a:t>
            </a:r>
            <a:r>
              <a:rPr lang="en-US" altLang="zh-CN">
                <a:sym typeface="+mn-ea"/>
              </a:rPr>
              <a:t>prolog</a:t>
            </a:r>
            <a:r>
              <a:rPr lang="zh-CN" altLang="en-US">
                <a:sym typeface="+mn-ea"/>
              </a:rPr>
              <a:t>和其它常见语言做一个区分，我们还要把</a:t>
            </a:r>
            <a:r>
              <a:rPr lang="en-US" altLang="zh-CN">
                <a:sym typeface="+mn-ea"/>
              </a:rPr>
              <a:t>prolog</a:t>
            </a:r>
            <a:r>
              <a:rPr lang="zh-CN" altLang="en-US">
                <a:sym typeface="+mn-ea"/>
              </a:rPr>
              <a:t>没有哪些数据结构给弄清楚。首先就是</a:t>
            </a:r>
            <a:r>
              <a:rPr lang="en-US" altLang="zh-CN">
                <a:sym typeface="+mn-ea"/>
              </a:rPr>
              <a:t>prolog</a:t>
            </a:r>
            <a:r>
              <a:rPr lang="zh-CN" altLang="en-US">
                <a:sym typeface="+mn-ea"/>
              </a:rPr>
              <a:t>当中没有字符串，但是有字符列表。这是什么意思呢？这意味着，如果你用常规语言那种字符串的写法，双引号加一段字符，那</a:t>
            </a:r>
            <a:r>
              <a:rPr lang="en-US" altLang="zh-CN">
                <a:sym typeface="+mn-ea"/>
              </a:rPr>
              <a:t>prolog</a:t>
            </a:r>
            <a:r>
              <a:rPr lang="zh-CN" altLang="en-US">
                <a:sym typeface="+mn-ea"/>
              </a:rPr>
              <a:t>就会把它解释成一个列表，里面每个元素都是一个原子的形式。比如我这里的</a:t>
            </a:r>
            <a:r>
              <a:rPr lang="en-US" altLang="zh-CN">
                <a:sym typeface="+mn-ea"/>
              </a:rPr>
              <a:t>hello world</a:t>
            </a:r>
            <a:r>
              <a:rPr lang="zh-CN" altLang="en-US">
                <a:sym typeface="+mn-ea"/>
              </a:rPr>
              <a:t>双引号，就被解读成了一个列表，里面是</a:t>
            </a:r>
            <a:r>
              <a:rPr lang="en-US" altLang="zh-CN">
                <a:sym typeface="+mn-ea"/>
              </a:rPr>
              <a:t>hello</a:t>
            </a:r>
            <a:r>
              <a:rPr lang="zh-CN" altLang="en-US">
                <a:sym typeface="+mn-ea"/>
              </a:rPr>
              <a:t>空格</a:t>
            </a:r>
            <a:r>
              <a:rPr lang="en-US" altLang="zh-CN">
                <a:sym typeface="+mn-ea"/>
              </a:rPr>
              <a:t>world</a:t>
            </a:r>
            <a:r>
              <a:rPr lang="zh-CN" altLang="en-US">
                <a:sym typeface="+mn-ea"/>
              </a:rPr>
              <a:t>。</a:t>
            </a:r>
            <a:endParaRPr lang="zh-CN" altLang="en-US">
              <a:sym typeface="+mn-ea"/>
            </a:endParaRPr>
          </a:p>
          <a:p>
            <a:r>
              <a:rPr lang="zh-CN" altLang="en-US">
                <a:sym typeface="+mn-ea"/>
              </a:rPr>
              <a:t>然后这里再次强调一下双引号和单引号是不一样的，单引号就只是表示一个原子，双引号是一个列表。那么为什么</a:t>
            </a:r>
            <a:r>
              <a:rPr lang="en-US" altLang="zh-CN">
                <a:sym typeface="+mn-ea"/>
              </a:rPr>
              <a:t>prolog</a:t>
            </a:r>
            <a:r>
              <a:rPr lang="zh-CN" altLang="en-US">
                <a:sym typeface="+mn-ea"/>
              </a:rPr>
              <a:t>没有字符串呢？有一个人叫</a:t>
            </a:r>
            <a:r>
              <a:rPr lang="en-US" altLang="zh-CN">
                <a:sym typeface="+mn-ea"/>
              </a:rPr>
              <a:t>richard</a:t>
            </a:r>
            <a:r>
              <a:rPr lang="zh-CN" altLang="en-US">
                <a:sym typeface="+mn-ea"/>
              </a:rPr>
              <a:t>，他是</a:t>
            </a:r>
            <a:r>
              <a:rPr lang="en-US" altLang="zh-CN">
                <a:sym typeface="+mn-ea"/>
              </a:rPr>
              <a:t>prolog</a:t>
            </a:r>
            <a:r>
              <a:rPr lang="zh-CN" altLang="en-US">
                <a:sym typeface="+mn-ea"/>
              </a:rPr>
              <a:t>领域大神，然后他说字符串是错误的选择，几乎所有涉及字符串处理的场景，最合理的做法是尽早将字符串转换为树结构，因为</a:t>
            </a:r>
            <a:r>
              <a:rPr lang="en-US" altLang="zh-CN">
                <a:sym typeface="+mn-ea"/>
              </a:rPr>
              <a:t>prolog</a:t>
            </a:r>
            <a:r>
              <a:rPr lang="zh-CN" altLang="en-US">
                <a:sym typeface="+mn-ea"/>
              </a:rPr>
              <a:t>擅长处理树。然后我们又知道，列表的原始定义是那种复合项的形式，然后复合项的实现又是基于树结构进行实现的，所以就用列表来替代字符串了。</a:t>
            </a:r>
            <a:endParaRPr lang="zh-CN" altLang="en-US">
              <a:sym typeface="+mn-ea"/>
            </a:endParaRPr>
          </a:p>
          <a:p>
            <a:r>
              <a:rPr lang="zh-CN" altLang="en-US">
                <a:sym typeface="+mn-ea"/>
              </a:rPr>
              <a:t>所以</a:t>
            </a:r>
            <a:r>
              <a:rPr lang="en-US" altLang="zh-CN">
                <a:sym typeface="+mn-ea"/>
              </a:rPr>
              <a:t>prolog</a:t>
            </a:r>
            <a:r>
              <a:rPr lang="zh-CN" altLang="en-US">
                <a:sym typeface="+mn-ea"/>
              </a:rPr>
              <a:t>中，双引号字符串会自动解释为字符列表。不过要注意要加一行代码，我有试过如果不加这一行代码就会直接报错</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Prolog</a:t>
            </a:r>
            <a:r>
              <a:rPr lang="zh-CN" altLang="en-US"/>
              <a:t>除了没有字符串以外，还没数组。这是因为</a:t>
            </a:r>
            <a:r>
              <a:rPr lang="zh-CN" altLang="en-US">
                <a:sym typeface="+mn-ea"/>
              </a:rPr>
              <a:t>逻辑编程不支持</a:t>
            </a:r>
            <a:r>
              <a:rPr lang="zh-CN" altLang="en-US">
                <a:highlight>
                  <a:srgbClr val="FFFF00"/>
                </a:highlight>
                <a:sym typeface="+mn-ea"/>
              </a:rPr>
              <a:t>破坏性修改</a:t>
            </a:r>
            <a:r>
              <a:rPr lang="zh-CN" altLang="en-US">
                <a:sym typeface="+mn-ea"/>
              </a:rPr>
              <a:t>。在</a:t>
            </a:r>
            <a:r>
              <a:rPr lang="en-US" altLang="zh-CN">
                <a:sym typeface="+mn-ea"/>
              </a:rPr>
              <a:t> Prolog </a:t>
            </a:r>
            <a:r>
              <a:rPr lang="zh-CN" altLang="en-US">
                <a:sym typeface="+mn-ea"/>
              </a:rPr>
              <a:t>中，数据结构的变化通过谓词描述前后状态的关系，因此纯修改通常需要复制数据，至少带来对数级开销（如复制平衡树的子树）。</a:t>
            </a:r>
            <a:endParaRPr lang="zh-CN" altLang="en-US">
              <a:sym typeface="+mn-ea"/>
            </a:endParaRPr>
          </a:p>
          <a:p>
            <a:r>
              <a:rPr lang="en-US" altLang="zh-CN"/>
              <a:t>prolog</a:t>
            </a:r>
            <a:r>
              <a:rPr lang="zh-CN" altLang="en-US"/>
              <a:t>虽然没有数组，但是有列表。那我们可以思考一下这里的数组和列表到底有什么区别？我们应该都上过数据结构与算法这门课，然后我们都知道数组的访问复杂度是</a:t>
            </a:r>
            <a:r>
              <a:rPr lang="en-US" altLang="zh-CN"/>
              <a:t>O</a:t>
            </a:r>
            <a:r>
              <a:rPr lang="zh-CN" altLang="en-US"/>
              <a:t>（</a:t>
            </a:r>
            <a:r>
              <a:rPr lang="en-US" altLang="zh-CN"/>
              <a:t>1</a:t>
            </a:r>
            <a:r>
              <a:rPr lang="zh-CN" altLang="en-US"/>
              <a:t>），因为他是一片连续的内存存储空间，但是列表的本质是复合项，也就是基于树实现的，从刚才的定义来看，它应该算是一种链表了，然后我们知道链表的访问复杂度是</a:t>
            </a:r>
            <a:r>
              <a:rPr lang="en-US" altLang="zh-CN"/>
              <a:t>O</a:t>
            </a:r>
            <a:r>
              <a:rPr lang="zh-CN" altLang="en-US"/>
              <a:t>（</a:t>
            </a:r>
            <a:r>
              <a:rPr lang="en-US" altLang="zh-CN"/>
              <a:t>k</a:t>
            </a:r>
            <a:r>
              <a:rPr lang="zh-CN" altLang="en-US"/>
              <a:t>），所以复杂度这一块，列表是更大一点的，然后在存储空间上也不一定连续。然后我们也知道链表比数组可以更好支持长度扩展，所以在长度动态性这一块，列表是比数组好</a:t>
            </a:r>
            <a:r>
              <a:rPr lang="zh-CN" altLang="en-US"/>
              <a:t>的。</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0" lvl="1"/>
            <a:r>
              <a:rPr lang="en-US" altLang="zh-CN"/>
              <a:t>prolog</a:t>
            </a:r>
            <a:r>
              <a:rPr lang="zh-CN" altLang="en-US"/>
              <a:t>提供了类型测试的谓词，它的作用就是判断某个项是不是属于一个更加具体的类别，比如原子，整数什么的。然后</a:t>
            </a:r>
            <a:r>
              <a:rPr lang="en-US" altLang="zh-CN"/>
              <a:t>prolog</a:t>
            </a:r>
            <a:r>
              <a:rPr lang="zh-CN" altLang="en-US"/>
              <a:t>提供了</a:t>
            </a:r>
            <a:r>
              <a:rPr lang="en-US" altLang="zh-CN"/>
              <a:t>2</a:t>
            </a:r>
            <a:r>
              <a:rPr lang="zh-CN" altLang="en-US"/>
              <a:t>种不同的类型测试谓词，第一种就是这种标准测试类型谓词了，原因在于它们不是单调的。什么是单调呢？在这里我们定义</a:t>
            </a:r>
            <a:r>
              <a:rPr lang="zh-CN" altLang="en-US">
                <a:sym typeface="+mn-ea"/>
              </a:rPr>
              <a:t>如果一个谓词对于某个更</a:t>
            </a:r>
            <a:r>
              <a:rPr lang="en-US" altLang="zh-CN">
                <a:sym typeface="+mn-ea"/>
              </a:rPr>
              <a:t>“</a:t>
            </a:r>
            <a:r>
              <a:rPr lang="zh-CN" altLang="en-US">
                <a:sym typeface="+mn-ea"/>
              </a:rPr>
              <a:t>通用</a:t>
            </a:r>
            <a:r>
              <a:rPr lang="en-US" altLang="zh-CN">
                <a:sym typeface="+mn-ea"/>
              </a:rPr>
              <a:t>”</a:t>
            </a:r>
            <a:r>
              <a:rPr lang="zh-CN" altLang="en-US">
                <a:sym typeface="+mn-ea"/>
              </a:rPr>
              <a:t>（</a:t>
            </a:r>
            <a:r>
              <a:rPr lang="en-US" altLang="zh-CN">
                <a:sym typeface="+mn-ea"/>
              </a:rPr>
              <a:t>less instantiated</a:t>
            </a:r>
            <a:r>
              <a:rPr lang="zh-CN" altLang="en-US">
                <a:sym typeface="+mn-ea"/>
              </a:rPr>
              <a:t>）的参数失败，而对更</a:t>
            </a:r>
            <a:r>
              <a:rPr lang="en-US" altLang="zh-CN">
                <a:sym typeface="+mn-ea"/>
              </a:rPr>
              <a:t>“</a:t>
            </a:r>
            <a:r>
              <a:rPr lang="zh-CN" altLang="en-US">
                <a:sym typeface="+mn-ea"/>
              </a:rPr>
              <a:t>具体</a:t>
            </a:r>
            <a:r>
              <a:rPr lang="en-US" altLang="zh-CN">
                <a:sym typeface="+mn-ea"/>
              </a:rPr>
              <a:t>”</a:t>
            </a:r>
            <a:r>
              <a:rPr lang="zh-CN" altLang="en-US">
                <a:sym typeface="+mn-ea"/>
              </a:rPr>
              <a:t>（</a:t>
            </a:r>
            <a:r>
              <a:rPr lang="en-US" altLang="zh-CN">
                <a:sym typeface="+mn-ea"/>
              </a:rPr>
              <a:t>more instantiated</a:t>
            </a:r>
            <a:r>
              <a:rPr lang="zh-CN" altLang="en-US">
                <a:sym typeface="+mn-ea"/>
              </a:rPr>
              <a:t>）的参数成功，就破坏了单调性。比如我下面的这个第一个截图，我首先测试</a:t>
            </a:r>
            <a:r>
              <a:rPr lang="en-US" altLang="zh-CN">
                <a:sym typeface="+mn-ea"/>
              </a:rPr>
              <a:t>X</a:t>
            </a:r>
            <a:r>
              <a:rPr lang="zh-CN" altLang="en-US">
                <a:sym typeface="+mn-ea"/>
              </a:rPr>
              <a:t>是不是一个原子，因为哦我没有给</a:t>
            </a:r>
            <a:r>
              <a:rPr lang="en-US" altLang="zh-CN">
                <a:sym typeface="+mn-ea"/>
              </a:rPr>
              <a:t>X</a:t>
            </a:r>
            <a:r>
              <a:rPr lang="zh-CN" altLang="en-US">
                <a:sym typeface="+mn-ea"/>
              </a:rPr>
              <a:t>赋值，所以直接返回</a:t>
            </a:r>
            <a:r>
              <a:rPr lang="en-US" altLang="zh-CN">
                <a:sym typeface="+mn-ea"/>
              </a:rPr>
              <a:t>false</a:t>
            </a:r>
            <a:r>
              <a:rPr lang="zh-CN" altLang="en-US">
                <a:sym typeface="+mn-ea"/>
              </a:rPr>
              <a:t>，然后接下来我给</a:t>
            </a:r>
            <a:r>
              <a:rPr lang="en-US" altLang="zh-CN">
                <a:sym typeface="+mn-ea"/>
              </a:rPr>
              <a:t>X</a:t>
            </a:r>
            <a:r>
              <a:rPr lang="zh-CN" altLang="en-US">
                <a:sym typeface="+mn-ea"/>
              </a:rPr>
              <a:t>赋值之后再测试，相当于使得它更加具体的情况下成功了，所以就破坏了这个单调性。</a:t>
            </a:r>
            <a:endParaRPr lang="zh-CN" altLang="en-US">
              <a:sym typeface="+mn-ea"/>
            </a:endParaRPr>
          </a:p>
          <a:p>
            <a:pPr marL="0" lvl="1"/>
            <a:r>
              <a:rPr lang="zh-CN" altLang="en-US">
                <a:sym typeface="+mn-ea"/>
              </a:rPr>
              <a:t>然后就出现了一系列新的谓词，可以解决这个问题。</a:t>
            </a:r>
            <a:r>
              <a:rPr lang="en-US" altLang="zh-CN">
                <a:sym typeface="+mn-ea"/>
              </a:rPr>
              <a:t>power of prolog</a:t>
            </a:r>
            <a:r>
              <a:rPr lang="zh-CN" altLang="en-US">
                <a:sym typeface="+mn-ea"/>
              </a:rPr>
              <a:t>举了</a:t>
            </a:r>
            <a:r>
              <a:rPr lang="en-US" altLang="zh-CN">
                <a:sym typeface="+mn-ea"/>
              </a:rPr>
              <a:t>3</a:t>
            </a:r>
            <a:r>
              <a:rPr lang="zh-CN" altLang="en-US">
                <a:sym typeface="+mn-ea"/>
              </a:rPr>
              <a:t>个例子，但是我试了一下，第一个例子省略号</a:t>
            </a:r>
            <a:r>
              <a:rPr lang="en-US" altLang="zh-CN">
                <a:sym typeface="+mn-ea"/>
              </a:rPr>
              <a:t>si</a:t>
            </a:r>
            <a:r>
              <a:rPr lang="zh-CN" altLang="en-US">
                <a:sym typeface="+mn-ea"/>
              </a:rPr>
              <a:t>和第三个例子</a:t>
            </a:r>
            <a:r>
              <a:rPr lang="en-US" altLang="zh-CN">
                <a:sym typeface="+mn-ea"/>
              </a:rPr>
              <a:t>canbe</a:t>
            </a:r>
            <a:r>
              <a:rPr lang="zh-CN" altLang="en-US">
                <a:sym typeface="+mn-ea"/>
              </a:rPr>
              <a:t>都没办法跑起来，会直接报错，只有</a:t>
            </a:r>
            <a:r>
              <a:rPr lang="en-US" altLang="zh-CN">
                <a:sym typeface="+mn-ea"/>
              </a:rPr>
              <a:t>mustbe</a:t>
            </a:r>
            <a:r>
              <a:rPr lang="zh-CN" altLang="en-US">
                <a:sym typeface="+mn-ea"/>
              </a:rPr>
              <a:t>可以正常用，这种新型类型测试词和标准类型的区别就是比如我的输入的这个项，如果它没有被实例化的话，新型测试词就会直接报错，然后标准测试词就会直接直接</a:t>
            </a:r>
            <a:r>
              <a:rPr lang="en-US" altLang="zh-CN">
                <a:sym typeface="+mn-ea"/>
              </a:rPr>
              <a:t>return false</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然后我们可以再来看看，什么是一份好的</a:t>
            </a:r>
            <a:r>
              <a:rPr lang="en-US" altLang="zh-CN"/>
              <a:t>Prolog</a:t>
            </a:r>
            <a:r>
              <a:rPr lang="zh-CN" altLang="en-US"/>
              <a:t>代码。好的</a:t>
            </a:r>
            <a:r>
              <a:rPr lang="en-US" altLang="zh-CN"/>
              <a:t>prolog</a:t>
            </a:r>
            <a:r>
              <a:rPr lang="zh-CN" altLang="en-US"/>
              <a:t>代码就是它必须要有清晰的表述，在这里主要是指我可以区分每个成分的种类还有它的主函子。如果我无法通过主函子来区分成分的种类，那他就是一个坏的代码。这里就有一个例子，假设你在</a:t>
            </a:r>
            <a:r>
              <a:rPr lang="en-US" altLang="zh-CN"/>
              <a:t> Prolog </a:t>
            </a:r>
            <a:r>
              <a:rPr lang="zh-CN" altLang="en-US"/>
              <a:t>中表示一棵满二叉树，我们知道，满二叉树有</a:t>
            </a:r>
            <a:r>
              <a:rPr lang="en-US" altLang="zh-CN"/>
              <a:t>2</a:t>
            </a:r>
            <a:r>
              <a:rPr lang="zh-CN" altLang="en-US"/>
              <a:t>种不同类型的元素，分别是叶子节点和内部</a:t>
            </a:r>
            <a:r>
              <a:rPr lang="zh-CN" altLang="en-US"/>
              <a:t>结点。</a:t>
            </a:r>
            <a:endParaRPr lang="zh-CN" altLang="en-US"/>
          </a:p>
          <a:p>
            <a:r>
              <a:rPr lang="zh-CN" altLang="en-US"/>
              <a:t>所以第一种表示法就是定义</a:t>
            </a:r>
            <a:r>
              <a:rPr lang="en-US" altLang="zh-CN"/>
              <a:t>2</a:t>
            </a:r>
            <a:r>
              <a:rPr lang="zh-CN" altLang="en-US"/>
              <a:t>个主函子，一个表示叶子节点，另一个表示内部节点。然后第二种方法就是去掉</a:t>
            </a:r>
            <a:r>
              <a:rPr lang="en-US" altLang="zh-CN"/>
              <a:t>leaf</a:t>
            </a:r>
            <a:r>
              <a:rPr lang="zh-CN" altLang="en-US"/>
              <a:t>，只使用</a:t>
            </a:r>
            <a:r>
              <a:rPr lang="en-US" altLang="zh-CN"/>
              <a:t>node</a:t>
            </a:r>
            <a:r>
              <a:rPr lang="zh-CN" altLang="en-US"/>
              <a:t>。</a:t>
            </a:r>
            <a:r>
              <a:rPr lang="en-US" altLang="zh-CN"/>
              <a:t>power of prolog</a:t>
            </a:r>
            <a:r>
              <a:rPr lang="zh-CN" altLang="en-US"/>
              <a:t>就认为第一种方法是一种更好的表示，它让我们通过元素的主函子来区分</a:t>
            </a:r>
            <a:r>
              <a:rPr lang="zh-CN" altLang="en-US"/>
              <a:t>成分的种类，第二种方法就是不好的表示法，它不够精确，无法区分</a:t>
            </a:r>
            <a:r>
              <a:rPr lang="zh-CN" altLang="en-US"/>
              <a:t>成分的</a:t>
            </a:r>
            <a:r>
              <a:rPr lang="zh-CN" altLang="en-US"/>
              <a:t>种类。</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刚刚讲完了</a:t>
            </a:r>
            <a:r>
              <a:rPr lang="en-US" altLang="zh-CN"/>
              <a:t>prolog</a:t>
            </a:r>
            <a:r>
              <a:rPr lang="zh-CN" altLang="en-US"/>
              <a:t>的数据结构，我们再来讲一下</a:t>
            </a:r>
            <a:r>
              <a:rPr lang="en-US" altLang="zh-CN"/>
              <a:t>prolog</a:t>
            </a:r>
            <a:r>
              <a:rPr lang="zh-CN" altLang="en-US"/>
              <a:t>的阅读方式。</a:t>
            </a:r>
            <a:r>
              <a:rPr lang="en-US" altLang="zh-CN"/>
              <a:t>prolog</a:t>
            </a:r>
            <a:r>
              <a:rPr lang="zh-CN" altLang="en-US"/>
              <a:t>有</a:t>
            </a:r>
            <a:r>
              <a:rPr lang="en-US" altLang="zh-CN"/>
              <a:t>2</a:t>
            </a:r>
            <a:r>
              <a:rPr lang="zh-CN" altLang="en-US"/>
              <a:t>种阅读方式，分别是声明式阅读和过程式阅读，我们先来看什么是声明式阅读。我们知道，</a:t>
            </a:r>
            <a:r>
              <a:rPr lang="en-US" altLang="zh-CN">
                <a:sym typeface="+mn-ea"/>
              </a:rPr>
              <a:t>Prolog </a:t>
            </a:r>
            <a:r>
              <a:rPr lang="zh-CN" altLang="en-US">
                <a:sym typeface="+mn-ea"/>
              </a:rPr>
              <a:t>程序以声明的方式陈述了什么成立。</a:t>
            </a:r>
            <a:r>
              <a:rPr lang="en-US" altLang="zh-CN">
                <a:sym typeface="+mn-ea"/>
              </a:rPr>
              <a:t>Prolog </a:t>
            </a:r>
            <a:r>
              <a:rPr lang="zh-CN" altLang="en-US">
                <a:sym typeface="+mn-ea"/>
              </a:rPr>
              <a:t>程序由子句组成，每个子句要么是事实，要么是规则。事实陈述了什么</a:t>
            </a:r>
            <a:r>
              <a:rPr lang="en-US" altLang="zh-CN">
                <a:sym typeface="+mn-ea"/>
              </a:rPr>
              <a:t> </a:t>
            </a:r>
            <a:r>
              <a:rPr lang="zh-CN" altLang="en-US">
                <a:sym typeface="+mn-ea"/>
              </a:rPr>
              <a:t>始终为真。规则陈述了在特定条件下什么为真。所以声明式阅读就相当于把每个子句挨个读一遍。我们可以来看下面这个</a:t>
            </a:r>
            <a:r>
              <a:rPr lang="en-US" altLang="zh-CN">
                <a:sym typeface="+mn-ea"/>
              </a:rPr>
              <a:t>prolog</a:t>
            </a:r>
            <a:r>
              <a:rPr lang="zh-CN" altLang="en-US">
                <a:sym typeface="+mn-ea"/>
              </a:rPr>
              <a:t>程序，它是由</a:t>
            </a:r>
            <a:r>
              <a:rPr lang="en-US" altLang="zh-CN">
                <a:sym typeface="+mn-ea"/>
              </a:rPr>
              <a:t>2</a:t>
            </a:r>
            <a:r>
              <a:rPr lang="zh-CN" altLang="en-US">
                <a:sym typeface="+mn-ea"/>
              </a:rPr>
              <a:t>个子句构成的，第</a:t>
            </a:r>
            <a:r>
              <a:rPr lang="en-US" altLang="zh-CN">
                <a:sym typeface="+mn-ea"/>
              </a:rPr>
              <a:t>1</a:t>
            </a:r>
            <a:r>
              <a:rPr lang="zh-CN" altLang="en-US">
                <a:sym typeface="+mn-ea"/>
              </a:rPr>
              <a:t>个子句是一个事实，第</a:t>
            </a:r>
            <a:r>
              <a:rPr lang="en-US" altLang="zh-CN">
                <a:sym typeface="+mn-ea"/>
              </a:rPr>
              <a:t>2</a:t>
            </a:r>
            <a:r>
              <a:rPr lang="zh-CN" altLang="en-US">
                <a:sym typeface="+mn-ea"/>
              </a:rPr>
              <a:t>个子句是一个规则，然后我们要做的就是把它们挨个读一遍：第一个子句就是空列表</a:t>
            </a:r>
            <a:r>
              <a:rPr lang="en-US" altLang="zh-CN">
                <a:sym typeface="+mn-ea"/>
              </a:rPr>
              <a:t> [] </a:t>
            </a:r>
            <a:r>
              <a:rPr lang="zh-CN" altLang="en-US">
                <a:sym typeface="+mn-ea"/>
              </a:rPr>
              <a:t>与任意列表</a:t>
            </a:r>
            <a:r>
              <a:rPr lang="en-US" altLang="zh-CN">
                <a:sym typeface="+mn-ea"/>
              </a:rPr>
              <a:t> Bs </a:t>
            </a:r>
            <a:r>
              <a:rPr lang="zh-CN" altLang="en-US">
                <a:sym typeface="+mn-ea"/>
              </a:rPr>
              <a:t>的拼接就是</a:t>
            </a:r>
            <a:r>
              <a:rPr lang="en-US" altLang="zh-CN">
                <a:sym typeface="+mn-ea"/>
              </a:rPr>
              <a:t> Bs </a:t>
            </a:r>
            <a:r>
              <a:rPr lang="zh-CN" altLang="en-US">
                <a:sym typeface="+mn-ea"/>
              </a:rPr>
              <a:t>本身，第二个字句就是如果列表</a:t>
            </a:r>
            <a:r>
              <a:rPr lang="en-US" altLang="zh-CN">
                <a:sym typeface="+mn-ea"/>
              </a:rPr>
              <a:t> As </a:t>
            </a:r>
            <a:r>
              <a:rPr lang="zh-CN" altLang="en-US">
                <a:sym typeface="+mn-ea"/>
              </a:rPr>
              <a:t>与</a:t>
            </a:r>
            <a:r>
              <a:rPr lang="en-US" altLang="zh-CN">
                <a:sym typeface="+mn-ea"/>
              </a:rPr>
              <a:t> Bs </a:t>
            </a:r>
            <a:r>
              <a:rPr lang="zh-CN" altLang="en-US">
                <a:sym typeface="+mn-ea"/>
              </a:rPr>
              <a:t>的拼接是</a:t>
            </a:r>
            <a:r>
              <a:rPr lang="en-US" altLang="zh-CN">
                <a:sym typeface="+mn-ea"/>
              </a:rPr>
              <a:t> Cs</a:t>
            </a:r>
            <a:r>
              <a:rPr lang="zh-CN" altLang="en-US">
                <a:sym typeface="+mn-ea"/>
              </a:rPr>
              <a:t>，那么对于任意元素</a:t>
            </a:r>
            <a:r>
              <a:rPr lang="en-US" altLang="zh-CN">
                <a:sym typeface="+mn-ea"/>
              </a:rPr>
              <a:t> A</a:t>
            </a:r>
            <a:r>
              <a:rPr lang="zh-CN" altLang="en-US">
                <a:sym typeface="+mn-ea"/>
              </a:rPr>
              <a:t>，列表</a:t>
            </a:r>
            <a:r>
              <a:rPr lang="en-US" altLang="zh-CN">
                <a:sym typeface="+mn-ea"/>
              </a:rPr>
              <a:t> [A|As] </a:t>
            </a:r>
            <a:r>
              <a:rPr lang="zh-CN" altLang="en-US">
                <a:sym typeface="+mn-ea"/>
              </a:rPr>
              <a:t>与</a:t>
            </a:r>
            <a:r>
              <a:rPr lang="en-US" altLang="zh-CN">
                <a:sym typeface="+mn-ea"/>
              </a:rPr>
              <a:t> Bs </a:t>
            </a:r>
            <a:r>
              <a:rPr lang="zh-CN" altLang="en-US">
                <a:sym typeface="+mn-ea"/>
              </a:rPr>
              <a:t>的拼接就是</a:t>
            </a:r>
            <a:r>
              <a:rPr lang="en-US" altLang="zh-CN">
                <a:sym typeface="+mn-ea"/>
              </a:rPr>
              <a:t> [A|Cs]</a:t>
            </a:r>
            <a:r>
              <a:rPr lang="zh-CN" altLang="en-US">
                <a:sym typeface="+mn-ea"/>
              </a:rPr>
              <a:t>，这就是一个声明式阅读的简单示例。</a:t>
            </a:r>
            <a:endParaRPr lang="zh-CN" altLang="en-US">
              <a:sym typeface="+mn-ea"/>
            </a:endParaRPr>
          </a:p>
          <a:p>
            <a:r>
              <a:rPr lang="zh-CN" altLang="en-US">
                <a:sym typeface="+mn-ea"/>
              </a:rPr>
              <a:t>声明式阅读也被叫做推导式阅读，它的优点在于描述清晰、易于理解和使用</a:t>
            </a:r>
            <a:r>
              <a:rPr lang="en-US" altLang="zh-CN">
                <a:sym typeface="+mn-ea"/>
              </a:rPr>
              <a:t>——</a:t>
            </a:r>
            <a:r>
              <a:rPr lang="zh-CN" altLang="en-US">
                <a:sym typeface="+mn-ea"/>
              </a:rPr>
              <a:t>你只需陈述在何种条件下什么成立，</a:t>
            </a:r>
            <a:r>
              <a:rPr lang="en-US" altLang="zh-CN">
                <a:sym typeface="+mn-ea"/>
              </a:rPr>
              <a:t>Prolog </a:t>
            </a:r>
            <a:r>
              <a:rPr lang="zh-CN" altLang="en-US">
                <a:sym typeface="+mn-ea"/>
              </a:rPr>
              <a:t>引擎会自动为你搜索解，缺点在于无法解释为何逻辑等价的程序变体在性能或可终止性方面会有差异，我的理解就是它没办法关注到程序求解的具体过程。</a:t>
            </a:r>
            <a:endParaRPr lang="zh-CN" altLang="en-US"/>
          </a:p>
          <a:p>
            <a:endParaRPr lang="zh-CN" altLang="en-US">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另一种方式就是这个过程式阅读了，它主要是考虑了</a:t>
            </a:r>
            <a:r>
              <a:rPr lang="en-US" altLang="zh-CN"/>
              <a:t>Prolog</a:t>
            </a:r>
            <a:r>
              <a:rPr lang="zh-CN" altLang="en-US"/>
              <a:t>引擎的实际计算策略，以作为声明式阅读的补充。在这里我们需要搞清楚调用</a:t>
            </a:r>
            <a:r>
              <a:rPr lang="en-US" altLang="zh-CN"/>
              <a:t>prolog</a:t>
            </a:r>
            <a:r>
              <a:rPr lang="zh-CN" altLang="en-US"/>
              <a:t>谓词和其他语言的区别。，第一个区别就是</a:t>
            </a:r>
            <a:r>
              <a:rPr lang="en-US" altLang="zh-CN"/>
              <a:t>prolog</a:t>
            </a:r>
            <a:r>
              <a:rPr lang="zh-CN" altLang="en-US"/>
              <a:t>变量可能是未绑定的，或者部分实例化，这种情况其他语言大概率是不会出现的。第二个区别在于</a:t>
            </a:r>
            <a:r>
              <a:rPr lang="en-US" altLang="zh-CN">
                <a:sym typeface="+mn-ea"/>
              </a:rPr>
              <a:t>Prolog </a:t>
            </a:r>
            <a:r>
              <a:rPr lang="zh-CN" altLang="en-US">
                <a:sym typeface="+mn-ea"/>
              </a:rPr>
              <a:t>内置回溯（</a:t>
            </a:r>
            <a:r>
              <a:rPr lang="en-US" altLang="zh-CN">
                <a:sym typeface="+mn-ea"/>
              </a:rPr>
              <a:t>backtracking</a:t>
            </a:r>
            <a:r>
              <a:rPr lang="zh-CN" altLang="en-US">
                <a:sym typeface="+mn-ea"/>
              </a:rPr>
              <a:t>）机制，会穷举地尝试所有备选分支。</a:t>
            </a:r>
            <a:endParaRPr lang="zh-CN" altLang="en-US">
              <a:sym typeface="+mn-ea"/>
            </a:endParaRPr>
          </a:p>
          <a:p>
            <a:r>
              <a:rPr lang="zh-CN" altLang="en-US"/>
              <a:t>我们可以看下方这个过程式的示例来加深理解。在这里，</a:t>
            </a:r>
            <a:r>
              <a:rPr lang="en-US" altLang="zh-CN"/>
              <a:t>prolog</a:t>
            </a:r>
            <a:r>
              <a:rPr lang="zh-CN" altLang="en-US"/>
              <a:t>程序和刚才的声明式阅读一样，描述的是一个列表缝合的谓词。下面还多了一个查询，然后我们过程式阅读主要是解读下面这个查询求解的一个过程，在这里我比较想现场手推一遍它求解的这个</a:t>
            </a:r>
            <a:r>
              <a:rPr lang="zh-CN" altLang="en-US"/>
              <a:t>过程。</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然后我们来介绍一下什么是程序切片：程</a:t>
            </a:r>
            <a:r>
              <a:rPr lang="zh-CN" altLang="en-US">
                <a:solidFill>
                  <a:srgbClr val="223355"/>
                </a:solidFill>
                <a:latin typeface="+mj-lt"/>
                <a:ea typeface="JetBrainsMono"/>
                <a:cs typeface="+mj-lt"/>
                <a:sym typeface="+mn-ea"/>
              </a:rPr>
              <a:t>序切片是一种利用</a:t>
            </a:r>
            <a:r>
              <a:rPr lang="en-US" altLang="zh-CN">
                <a:solidFill>
                  <a:srgbClr val="223355"/>
                </a:solidFill>
                <a:latin typeface="+mj-lt"/>
                <a:ea typeface="JetBrainsMono"/>
                <a:cs typeface="+mj-lt"/>
                <a:sym typeface="+mn-ea"/>
              </a:rPr>
              <a:t>Prolog </a:t>
            </a:r>
            <a:r>
              <a:rPr lang="zh-CN" altLang="en-US">
                <a:solidFill>
                  <a:srgbClr val="223355"/>
                </a:solidFill>
                <a:latin typeface="+mj-lt"/>
                <a:ea typeface="JetBrainsMono"/>
                <a:cs typeface="+mj-lt"/>
                <a:sym typeface="+mn-ea"/>
              </a:rPr>
              <a:t>的一些非常通用的性质来研究对程序进行泛化和特化时所产生的影响的技术，那么他会利用哪些性质呢？这里列出了</a:t>
            </a:r>
            <a:r>
              <a:rPr lang="en-US" altLang="zh-CN">
                <a:solidFill>
                  <a:srgbClr val="223355"/>
                </a:solidFill>
                <a:latin typeface="+mj-lt"/>
                <a:ea typeface="JetBrainsMono"/>
                <a:cs typeface="+mj-lt"/>
                <a:sym typeface="+mn-ea"/>
              </a:rPr>
              <a:t>3</a:t>
            </a:r>
            <a:r>
              <a:rPr lang="zh-CN" altLang="en-US">
                <a:solidFill>
                  <a:srgbClr val="223355"/>
                </a:solidFill>
                <a:latin typeface="+mj-lt"/>
                <a:ea typeface="JetBrainsMono"/>
                <a:cs typeface="+mj-lt"/>
                <a:sym typeface="+mn-ea"/>
              </a:rPr>
              <a:t>点常用的性质：第一点就是</a:t>
            </a:r>
            <a:r>
              <a:rPr lang="zh-CN" altLang="en-US">
                <a:sym typeface="+mn-ea"/>
              </a:rPr>
              <a:t>删除某个目标（</a:t>
            </a:r>
            <a:r>
              <a:rPr lang="en-US" altLang="zh-CN">
                <a:sym typeface="+mn-ea"/>
              </a:rPr>
              <a:t>goal</a:t>
            </a:r>
            <a:r>
              <a:rPr lang="zh-CN" altLang="en-US">
                <a:sym typeface="+mn-ea"/>
              </a:rPr>
              <a:t>）最多只能使程序变得更通用（</a:t>
            </a:r>
            <a:r>
              <a:rPr lang="en-US" altLang="zh-CN">
                <a:sym typeface="+mn-ea"/>
              </a:rPr>
              <a:t>more general</a:t>
            </a:r>
            <a:r>
              <a:rPr lang="zh-CN" altLang="en-US">
                <a:sym typeface="+mn-ea"/>
              </a:rPr>
              <a:t>），绝不会变得更具体（</a:t>
            </a:r>
            <a:r>
              <a:rPr lang="en-US" altLang="zh-CN">
                <a:sym typeface="+mn-ea"/>
              </a:rPr>
              <a:t>more specific</a:t>
            </a:r>
            <a:r>
              <a:rPr lang="zh-CN" altLang="en-US">
                <a:sym typeface="+mn-ea"/>
              </a:rPr>
              <a:t>）；这里是为什么呢，其实我们之前没有对目标这个东西有一个定义，目标在这里指的是规则的</a:t>
            </a:r>
            <a:r>
              <a:rPr lang="en-US" altLang="zh-CN">
                <a:sym typeface="+mn-ea"/>
              </a:rPr>
              <a:t>body</a:t>
            </a:r>
            <a:r>
              <a:rPr lang="zh-CN" altLang="en-US">
                <a:sym typeface="+mn-ea"/>
              </a:rPr>
              <a:t>部分里面的某个式子。因为原本某个规则的</a:t>
            </a:r>
            <a:r>
              <a:rPr lang="en-US" altLang="zh-CN">
                <a:sym typeface="+mn-ea"/>
              </a:rPr>
              <a:t>head</a:t>
            </a:r>
            <a:r>
              <a:rPr lang="zh-CN" altLang="en-US">
                <a:sym typeface="+mn-ea"/>
              </a:rPr>
              <a:t>如果要成立的话，那就需要它的</a:t>
            </a:r>
            <a:r>
              <a:rPr lang="en-US" altLang="zh-CN">
                <a:sym typeface="+mn-ea"/>
              </a:rPr>
              <a:t>body</a:t>
            </a:r>
            <a:r>
              <a:rPr lang="zh-CN" altLang="en-US">
                <a:sym typeface="+mn-ea"/>
              </a:rPr>
              <a:t>的每个式子都得满足，现在砍掉一些式子，相当于更好满足了，所以满足</a:t>
            </a:r>
            <a:r>
              <a:rPr lang="en-US" altLang="zh-CN">
                <a:sym typeface="+mn-ea"/>
              </a:rPr>
              <a:t>body</a:t>
            </a:r>
            <a:r>
              <a:rPr lang="zh-CN" altLang="en-US">
                <a:sym typeface="+mn-ea"/>
              </a:rPr>
              <a:t>的解会更多，程序就会更</a:t>
            </a:r>
            <a:r>
              <a:rPr lang="zh-CN" altLang="en-US">
                <a:sym typeface="+mn-ea"/>
              </a:rPr>
              <a:t>通用。</a:t>
            </a:r>
            <a:endParaRPr lang="zh-CN" altLang="en-US">
              <a:sym typeface="+mn-ea"/>
            </a:endParaRPr>
          </a:p>
          <a:p>
            <a:r>
              <a:rPr lang="zh-CN" altLang="en-US">
                <a:sym typeface="+mn-ea"/>
              </a:rPr>
              <a:t>第二点就是删除某个子句（</a:t>
            </a:r>
            <a:r>
              <a:rPr lang="en-US" altLang="zh-CN">
                <a:sym typeface="+mn-ea"/>
              </a:rPr>
              <a:t>clause</a:t>
            </a:r>
            <a:r>
              <a:rPr lang="zh-CN" altLang="en-US">
                <a:sym typeface="+mn-ea"/>
              </a:rPr>
              <a:t>）最多只能使程序变得更具体，绝不会变得更通用；这里又是为什么呢？我们回忆一下谓词的定义，谓词是由一组子句构成的，只要有一个子句成立，那谓词就成立。然后我把其中几个子句砍掉，相当于成事的方法变少了，所以解就变少了，程序就会更加具体。</a:t>
            </a:r>
            <a:endParaRPr lang="zh-CN" altLang="en-US">
              <a:sym typeface="+mn-ea"/>
            </a:endParaRPr>
          </a:p>
          <a:p>
            <a:r>
              <a:rPr lang="zh-CN" altLang="en-US">
                <a:sym typeface="+mn-ea"/>
              </a:rPr>
              <a:t>第三点就是，在规则中任意两目标之间插入</a:t>
            </a:r>
            <a:r>
              <a:rPr lang="en-US" altLang="zh-CN">
                <a:sym typeface="+mn-ea"/>
              </a:rPr>
              <a:t> false/0</a:t>
            </a:r>
            <a:r>
              <a:rPr lang="zh-CN" altLang="en-US">
                <a:sym typeface="+mn-ea"/>
              </a:rPr>
              <a:t>，可以让我们忽略该点之后所有目标的过程效应。下面的这个例子就可以反映出这个性质的作用，我们来看看下面这个例子。</a:t>
            </a:r>
            <a:endParaRPr lang="zh-CN" altLang="en-US">
              <a:sym typeface="+mn-ea"/>
            </a:endParaRPr>
          </a:p>
          <a:p>
            <a:r>
              <a:rPr lang="zh-CN" altLang="en-US"/>
              <a:t>这个</a:t>
            </a:r>
            <a:r>
              <a:rPr lang="en-US" altLang="zh-CN"/>
              <a:t>prolog</a:t>
            </a:r>
            <a:r>
              <a:rPr lang="zh-CN" altLang="en-US"/>
              <a:t>程序，是用来计算列表长度的，大部分情况下，他都可以正常工作，但是有时候它无法正常运行，会陷入死循环，然后我们现在要</a:t>
            </a:r>
            <a:r>
              <a:rPr lang="en-US" altLang="zh-CN"/>
              <a:t>debug</a:t>
            </a:r>
            <a:r>
              <a:rPr lang="zh-CN" altLang="en-US"/>
              <a:t>，看看到底是哪个部分导致了这个错误。我们可以在第一个目标和第二个目标之间插入</a:t>
            </a:r>
            <a:r>
              <a:rPr lang="en-US" altLang="zh-CN"/>
              <a:t>false</a:t>
            </a:r>
            <a:r>
              <a:rPr lang="zh-CN" altLang="en-US"/>
              <a:t>，这样只有第一个目标会发挥作用，而后面的</a:t>
            </a:r>
            <a:r>
              <a:rPr lang="en-US" altLang="zh-CN"/>
              <a:t>2</a:t>
            </a:r>
            <a:r>
              <a:rPr lang="zh-CN" altLang="en-US"/>
              <a:t>个目标会处于一个失活的状态。然后发现它仍然存在死循环的问题，所以可以判定出问题出在第一个目标上，这样就定位到了</a:t>
            </a:r>
            <a:r>
              <a:rPr lang="en-US" altLang="zh-CN"/>
              <a:t>bug</a:t>
            </a:r>
            <a:r>
              <a:rPr lang="zh-CN" altLang="en-US"/>
              <a:t>产生的位置</a:t>
            </a:r>
            <a:r>
              <a:rPr lang="zh-CN" altLang="en-US"/>
              <a:t>处。</a:t>
            </a:r>
            <a:endParaRPr lang="zh-CN" altLang="en-US"/>
          </a:p>
          <a:p>
            <a:endParaRPr lang="zh-CN" altLang="en-US">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最后再来讨论一下</a:t>
            </a:r>
            <a:r>
              <a:rPr lang="en-US" altLang="zh-CN"/>
              <a:t>prolog</a:t>
            </a:r>
            <a:r>
              <a:rPr lang="zh-CN" altLang="en-US"/>
              <a:t>有没有全局变量这个东西。答案是没有的，因为</a:t>
            </a:r>
            <a:r>
              <a:rPr lang="zh-CN" altLang="en-US">
                <a:sym typeface="+mn-ea"/>
              </a:rPr>
              <a:t>如果存在一个可被谓词修改的全局状态，它将与我们对</a:t>
            </a:r>
            <a:r>
              <a:rPr lang="en-US" altLang="zh-CN">
                <a:sym typeface="+mn-ea"/>
              </a:rPr>
              <a:t>“</a:t>
            </a:r>
            <a:r>
              <a:rPr lang="zh-CN" altLang="en-US">
                <a:sym typeface="+mn-ea"/>
              </a:rPr>
              <a:t>关系</a:t>
            </a:r>
            <a:r>
              <a:rPr lang="en-US" altLang="zh-CN">
                <a:sym typeface="+mn-ea"/>
              </a:rPr>
              <a:t>”</a:t>
            </a:r>
            <a:r>
              <a:rPr lang="zh-CN" altLang="en-US">
                <a:sym typeface="+mn-ea"/>
              </a:rPr>
              <a:t>（</a:t>
            </a:r>
            <a:r>
              <a:rPr lang="en-US" altLang="zh-CN">
                <a:sym typeface="+mn-ea"/>
              </a:rPr>
              <a:t>relation</a:t>
            </a:r>
            <a:r>
              <a:rPr lang="zh-CN" altLang="en-US">
                <a:sym typeface="+mn-ea"/>
              </a:rPr>
              <a:t>）应有的预期产生根本冲突。所以一般来说，都会通过谓词进行信息的传递什么的，</a:t>
            </a:r>
            <a:r>
              <a:rPr lang="zh-CN" altLang="en-US">
                <a:solidFill>
                  <a:srgbClr val="223355"/>
                </a:solidFill>
                <a:latin typeface="+mj-lt"/>
                <a:ea typeface="JetBrainsMono"/>
                <a:cs typeface="+mj-lt"/>
                <a:sym typeface="+mn-ea"/>
              </a:rPr>
              <a:t>当然，</a:t>
            </a:r>
            <a:r>
              <a:rPr lang="en-US" altLang="zh-CN">
                <a:solidFill>
                  <a:srgbClr val="223355"/>
                </a:solidFill>
                <a:latin typeface="+mj-lt"/>
                <a:ea typeface="JetBrainsMono"/>
                <a:cs typeface="+mj-lt"/>
                <a:sym typeface="+mn-ea"/>
              </a:rPr>
              <a:t>Prolog </a:t>
            </a:r>
            <a:r>
              <a:rPr lang="zh-CN" altLang="en-US">
                <a:solidFill>
                  <a:srgbClr val="223355"/>
                </a:solidFill>
                <a:latin typeface="+mj-lt"/>
                <a:ea typeface="JetBrainsMono"/>
                <a:cs typeface="+mj-lt"/>
                <a:sym typeface="+mn-ea"/>
              </a:rPr>
              <a:t>也提供了修改全局数据库的手段，例如</a:t>
            </a:r>
            <a:r>
              <a:rPr lang="en-US" altLang="zh-CN">
                <a:solidFill>
                  <a:srgbClr val="223355"/>
                </a:solidFill>
                <a:latin typeface="+mj-lt"/>
                <a:ea typeface="JetBrainsMono"/>
                <a:cs typeface="+mj-lt"/>
                <a:sym typeface="+mn-ea"/>
              </a:rPr>
              <a:t> assertz/1 </a:t>
            </a:r>
            <a:r>
              <a:rPr lang="zh-CN" altLang="en-US">
                <a:solidFill>
                  <a:srgbClr val="223355"/>
                </a:solidFill>
                <a:latin typeface="+mj-lt"/>
                <a:ea typeface="JetBrainsMono"/>
                <a:cs typeface="+mj-lt"/>
                <a:sym typeface="+mn-ea"/>
              </a:rPr>
              <a:t>可以动态地断言新子句。但这种方式不被提倡，视为额外手段。我们接下来可以看一个例子，就是用谓词来实现全局变量的一个效果。</a:t>
            </a:r>
            <a:endParaRPr lang="zh-CN" altLang="en-US" b="0" i="0">
              <a:solidFill>
                <a:srgbClr val="223355"/>
              </a:solidFill>
              <a:latin typeface="+mj-lt"/>
              <a:ea typeface="JetBrainsMono"/>
              <a:cs typeface="+mj-lt"/>
            </a:endParaRPr>
          </a:p>
          <a:p>
            <a:endParaRPr lang="zh-CN" altLang="en-US">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比如这里，我</a:t>
            </a:r>
            <a:r>
              <a:rPr lang="en-US" altLang="zh-CN"/>
              <a:t>C++</a:t>
            </a:r>
            <a:r>
              <a:rPr lang="zh-CN" altLang="en-US"/>
              <a:t>里面定义了一个叫做</a:t>
            </a:r>
            <a:r>
              <a:rPr lang="en-US" altLang="zh-CN"/>
              <a:t>sum</a:t>
            </a:r>
            <a:r>
              <a:rPr lang="zh-CN" altLang="en-US"/>
              <a:t>的全局变量，它用来计算某个列表中元素之和。然后我如果用</a:t>
            </a:r>
            <a:r>
              <a:rPr lang="en-US" altLang="zh-CN"/>
              <a:t>Prolog</a:t>
            </a:r>
            <a:r>
              <a:rPr lang="zh-CN" altLang="en-US"/>
              <a:t>来写这个功能的话，可以写成下面的这种形式。然后我在这里举这个例子的用意是什么呢？是在于说明</a:t>
            </a:r>
            <a:r>
              <a:rPr lang="en-US" altLang="zh-CN"/>
              <a:t>prolog</a:t>
            </a:r>
            <a:r>
              <a:rPr lang="zh-CN" altLang="en-US"/>
              <a:t>可以用谓词来替代全局变量的功能，这个例子具体的工作原理我们就暂时先不细看</a:t>
            </a:r>
            <a:r>
              <a:rPr lang="zh-CN" altLang="en-US"/>
              <a:t>了。</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然后我们可以再来巩固一下对于</a:t>
            </a:r>
            <a:r>
              <a:rPr lang="en-US" altLang="zh-CN"/>
              <a:t>prolog</a:t>
            </a:r>
            <a:r>
              <a:rPr lang="zh-CN" altLang="en-US"/>
              <a:t>的项的命名规则。这一部分在</a:t>
            </a:r>
            <a:r>
              <a:rPr lang="en-US" altLang="zh-CN"/>
              <a:t>power of prolog</a:t>
            </a:r>
            <a:r>
              <a:rPr lang="zh-CN" altLang="en-US"/>
              <a:t>没有提到，是我自己整理的一些内容，我认为大家很可能额会产生混淆的地方。对于一个字母</a:t>
            </a:r>
            <a:r>
              <a:rPr lang="en-US" altLang="zh-CN"/>
              <a:t>x</a:t>
            </a:r>
            <a:r>
              <a:rPr lang="zh-CN" altLang="en-US"/>
              <a:t>，我可以有很多种写法，在这里我列出了</a:t>
            </a:r>
            <a:r>
              <a:rPr lang="en-US" altLang="zh-CN"/>
              <a:t>5</a:t>
            </a:r>
            <a:r>
              <a:rPr lang="zh-CN" altLang="en-US"/>
              <a:t>种不同的写法，它们可以被聚类成</a:t>
            </a:r>
            <a:r>
              <a:rPr lang="en-US" altLang="zh-CN"/>
              <a:t>3</a:t>
            </a:r>
            <a:r>
              <a:rPr lang="zh-CN" altLang="en-US"/>
              <a:t>种不同的类别。我们从左往右依次分析。首先是这个大写的</a:t>
            </a:r>
            <a:r>
              <a:rPr lang="en-US" altLang="zh-CN"/>
              <a:t>X</a:t>
            </a:r>
            <a:r>
              <a:rPr lang="zh-CN" altLang="en-US"/>
              <a:t>，因为它是大写字母开头，根据我们刚才的命名规则，它就表示一个变量，这点毋庸置疑。然后小写的</a:t>
            </a:r>
            <a:r>
              <a:rPr lang="en-US" altLang="zh-CN"/>
              <a:t>x</a:t>
            </a:r>
            <a:r>
              <a:rPr lang="zh-CN" altLang="en-US"/>
              <a:t>，他表示的是一个原子，然后单引号</a:t>
            </a:r>
            <a:r>
              <a:rPr lang="en-US" altLang="zh-CN"/>
              <a:t>x</a:t>
            </a:r>
            <a:r>
              <a:rPr lang="zh-CN" altLang="en-US"/>
              <a:t>也是一个原子。然后这里就产生了一个问题，我们都知道</a:t>
            </a:r>
            <a:r>
              <a:rPr lang="en-US" altLang="zh-CN"/>
              <a:t>x</a:t>
            </a:r>
            <a:r>
              <a:rPr lang="zh-CN" altLang="en-US"/>
              <a:t>和单引号</a:t>
            </a:r>
            <a:r>
              <a:rPr lang="en-US" altLang="zh-CN"/>
              <a:t>x</a:t>
            </a:r>
            <a:r>
              <a:rPr lang="zh-CN" altLang="en-US"/>
              <a:t>都是原子，那它们是否相等呢？在其他语言当中，我们知道它们大概率不是相等的，因为其它语言的</a:t>
            </a:r>
            <a:r>
              <a:rPr lang="en-US" altLang="zh-CN"/>
              <a:t>x</a:t>
            </a:r>
            <a:r>
              <a:rPr lang="zh-CN" altLang="en-US"/>
              <a:t>是变量，除非直接把单引号</a:t>
            </a:r>
            <a:r>
              <a:rPr lang="en-US" altLang="zh-CN"/>
              <a:t>x</a:t>
            </a:r>
            <a:r>
              <a:rPr lang="zh-CN" altLang="en-US"/>
              <a:t>赋值给</a:t>
            </a:r>
            <a:r>
              <a:rPr lang="en-US" altLang="zh-CN"/>
              <a:t>x</a:t>
            </a:r>
            <a:r>
              <a:rPr lang="zh-CN" altLang="en-US"/>
              <a:t>，他们才会相等。但是在</a:t>
            </a:r>
            <a:r>
              <a:rPr lang="en-US" altLang="zh-CN"/>
              <a:t>prolog</a:t>
            </a:r>
            <a:r>
              <a:rPr lang="zh-CN" altLang="en-US"/>
              <a:t>当中，它们都是不可变化的，而且是恒等的，所以完全可以理解为</a:t>
            </a:r>
            <a:r>
              <a:rPr lang="en-US" altLang="zh-CN"/>
              <a:t>x</a:t>
            </a:r>
            <a:r>
              <a:rPr lang="zh-CN" altLang="en-US"/>
              <a:t>是单引号</a:t>
            </a:r>
            <a:r>
              <a:rPr lang="en-US" altLang="zh-CN"/>
              <a:t>x</a:t>
            </a:r>
            <a:r>
              <a:rPr lang="zh-CN" altLang="en-US"/>
              <a:t>的一个简写形式罢了。还有一个例子就是看右边最后一个例子，这里南京大学和加了单引号的南京大学是</a:t>
            </a:r>
            <a:r>
              <a:rPr lang="zh-CN" altLang="en-US"/>
              <a:t>相等的，</a:t>
            </a:r>
            <a:endParaRPr lang="zh-CN" altLang="en-US"/>
          </a:p>
          <a:p>
            <a:r>
              <a:rPr lang="zh-CN" altLang="en-US"/>
              <a:t>然后我们再来看，如果把单引号</a:t>
            </a:r>
            <a:r>
              <a:rPr lang="en-US" altLang="zh-CN"/>
              <a:t>x</a:t>
            </a:r>
            <a:r>
              <a:rPr lang="zh-CN" altLang="en-US"/>
              <a:t>改成双引号</a:t>
            </a:r>
            <a:r>
              <a:rPr lang="en-US" altLang="zh-CN"/>
              <a:t>x</a:t>
            </a:r>
            <a:r>
              <a:rPr lang="zh-CN" altLang="en-US"/>
              <a:t>会怎么样，我们知道在</a:t>
            </a:r>
            <a:r>
              <a:rPr lang="en-US" altLang="zh-CN"/>
              <a:t>python</a:t>
            </a:r>
            <a:r>
              <a:rPr lang="zh-CN" altLang="en-US"/>
              <a:t>当中，它们应该是一样的，但是在</a:t>
            </a:r>
            <a:r>
              <a:rPr lang="en-US" altLang="zh-CN"/>
              <a:t>prolog</a:t>
            </a:r>
            <a:r>
              <a:rPr lang="zh-CN" altLang="en-US"/>
              <a:t>当中，这就意味着把一个原子改成了一个列表，所以自然就不相等了，</a:t>
            </a:r>
            <a:r>
              <a:rPr lang="zh-CN" altLang="en-US"/>
              <a:t>不过我们在这里其实还没有讲列表的定义，之后我们</a:t>
            </a:r>
            <a:r>
              <a:rPr lang="zh-CN" altLang="en-US"/>
              <a:t>会提到，</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那么到现在为止，我们可以对今天课程的后半部分所涉及到的内容做一些总结。首先介绍了</a:t>
            </a:r>
            <a:r>
              <a:rPr lang="en-US" altLang="zh-CN"/>
              <a:t>prolog</a:t>
            </a:r>
            <a:r>
              <a:rPr lang="zh-CN" altLang="en-US"/>
              <a:t>的数据结构，提到了</a:t>
            </a:r>
            <a:r>
              <a:rPr lang="en-US" altLang="zh-CN"/>
              <a:t>prolog</a:t>
            </a:r>
            <a:r>
              <a:rPr lang="zh-CN" altLang="en-US"/>
              <a:t>中所有的数据都可以用项来表示，项又可以分为变量，原子项，复合项。然后提到</a:t>
            </a:r>
            <a:r>
              <a:rPr lang="en-US" altLang="zh-CN"/>
              <a:t>prolog</a:t>
            </a:r>
            <a:r>
              <a:rPr lang="zh-CN" altLang="en-US"/>
              <a:t>中有的数据结构包括了列表、对子和关联列表，没有的数据结构有字符串和数组，它们的替代方案都是列表。然后我们还介绍了</a:t>
            </a:r>
            <a:r>
              <a:rPr lang="en-US" altLang="zh-CN"/>
              <a:t>prolog</a:t>
            </a:r>
            <a:r>
              <a:rPr lang="zh-CN" altLang="en-US"/>
              <a:t>程序的阅读方式，包括了</a:t>
            </a:r>
            <a:r>
              <a:rPr lang="en-US" altLang="zh-CN"/>
              <a:t>2</a:t>
            </a:r>
            <a:r>
              <a:rPr lang="zh-CN" altLang="en-US"/>
              <a:t>种方法，声明式阅读还有过程式阅读。同时还介绍了一下程序切片的定义还有它所用到的一些性质。最后就是提到了</a:t>
            </a:r>
            <a:r>
              <a:rPr lang="en-US" altLang="zh-CN"/>
              <a:t>prolog</a:t>
            </a:r>
            <a:r>
              <a:rPr lang="zh-CN" altLang="en-US"/>
              <a:t>当中没有全局变量的概念，我们可以用过谓词来代替全局变量传递信息的一个</a:t>
            </a:r>
            <a:r>
              <a:rPr lang="zh-CN" altLang="en-US"/>
              <a:t>过程。</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最后就是我们今天的课程到此结束，感谢老师同学的聆听。</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我们还需要明确谓词、函子和函数这三者之间的区别。谓词的定义刚才胡亦宽同学已经提到过了，它是由一组子句组成，子句要么是事实，要么是规则，然后只要任意子句为真，那么这个谓词就为真。然后函子的定义是在复合项的定义那里提到的，函子只是用来构造复合项的时候的一个标签，它相当于只起到一个名字上的作用，并不会附带什么计算或者是其他操作。最后就是函数了，其实</a:t>
            </a:r>
            <a:r>
              <a:rPr lang="en-US" altLang="zh-CN"/>
              <a:t>prolog</a:t>
            </a:r>
            <a:r>
              <a:rPr lang="zh-CN" altLang="en-US"/>
              <a:t>里面并没有函数的这个概念，之所以提到它是因为我们平时用其他语言的时候会经常写函数，然后恰好</a:t>
            </a:r>
            <a:r>
              <a:rPr lang="en-US" altLang="zh-CN"/>
              <a:t>prolog</a:t>
            </a:r>
            <a:r>
              <a:rPr lang="zh-CN" altLang="en-US"/>
              <a:t>里面有一个概念叫做函子，我比较担心会把它们混淆，</a:t>
            </a:r>
            <a:r>
              <a:rPr lang="en-US" altLang="zh-CN"/>
              <a:t>prolog</a:t>
            </a:r>
            <a:r>
              <a:rPr lang="zh-CN" altLang="en-US"/>
              <a:t>里面他只有函子而没有函数的概念。如果想要实现一个函数的功能的话，一般是通过把返回值定义在谓词的参数里面来实现</a:t>
            </a:r>
            <a:r>
              <a:rPr lang="zh-CN" altLang="en-US"/>
              <a:t>的。</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然后我们再来看一些其他的概念。如果一个项不含变量，我们可以称呼它为基本项，如果一个复合项的子项中包含变量，我们可以称呼它为部分实例化项。这</a:t>
            </a:r>
            <a:r>
              <a:rPr lang="en-US" altLang="zh-CN"/>
              <a:t>2</a:t>
            </a:r>
            <a:r>
              <a:rPr lang="zh-CN" altLang="en-US"/>
              <a:t>个概念好像就那个章节的那个部分提到它，所以可能不是特别重要，最重要应该还是最开始变量，原子项和复合项的定义，那些是被大量使用的一些</a:t>
            </a:r>
            <a:r>
              <a:rPr lang="zh-CN" altLang="en-US"/>
              <a:t>术语。</a:t>
            </a:r>
            <a:endParaRPr lang="zh-CN" altLang="en-US"/>
          </a:p>
          <a:p>
            <a:r>
              <a:rPr lang="zh-CN" altLang="en-US"/>
              <a:t>然后</a:t>
            </a:r>
            <a:r>
              <a:rPr lang="en-US" altLang="zh-CN"/>
              <a:t>prolog</a:t>
            </a:r>
            <a:r>
              <a:rPr lang="zh-CN" altLang="en-US"/>
              <a:t>还具备动态性，这是什么意思呢？在这里主要是指的表示同一个数据有很大的自由性，比如说我们可以自己定义一种表示自然数的方式：我们用原子</a:t>
            </a:r>
            <a:r>
              <a:rPr lang="en-US" altLang="zh-CN"/>
              <a:t>zero</a:t>
            </a:r>
            <a:r>
              <a:rPr lang="zh-CN" altLang="en-US"/>
              <a:t>来表示</a:t>
            </a:r>
            <a:r>
              <a:rPr lang="en-US" altLang="zh-CN"/>
              <a:t>0</a:t>
            </a:r>
            <a:r>
              <a:rPr lang="zh-CN" altLang="en-US"/>
              <a:t>，然后定义一个函子</a:t>
            </a:r>
            <a:r>
              <a:rPr lang="en-US" altLang="zh-CN"/>
              <a:t>s</a:t>
            </a:r>
            <a:r>
              <a:rPr lang="zh-CN" altLang="en-US"/>
              <a:t>，</a:t>
            </a:r>
            <a:r>
              <a:rPr lang="en-US" altLang="zh-CN"/>
              <a:t>s</a:t>
            </a:r>
            <a:r>
              <a:rPr lang="zh-CN" altLang="en-US"/>
              <a:t>（</a:t>
            </a:r>
            <a:r>
              <a:rPr lang="en-US" altLang="zh-CN"/>
              <a:t>X</a:t>
            </a:r>
            <a:r>
              <a:rPr lang="zh-CN" altLang="en-US"/>
              <a:t>）这个复合项表示</a:t>
            </a:r>
            <a:r>
              <a:rPr lang="en-US" altLang="zh-CN"/>
              <a:t>X</a:t>
            </a:r>
            <a:r>
              <a:rPr lang="zh-CN" altLang="en-US"/>
              <a:t>的后继，然后我们可以用</a:t>
            </a:r>
            <a:r>
              <a:rPr lang="en-US" altLang="zh-CN"/>
              <a:t>ssszero</a:t>
            </a:r>
            <a:r>
              <a:rPr lang="zh-CN" altLang="en-US"/>
              <a:t>来表示数字</a:t>
            </a:r>
            <a:r>
              <a:rPr lang="en-US" altLang="zh-CN"/>
              <a:t>3.</a:t>
            </a:r>
            <a:r>
              <a:rPr lang="zh-CN" altLang="en-US"/>
              <a:t>这种表示法应该和冯诺依曼的自然数构造差不多了，但是它有一些缺点，就是表示大数的时候规模太大了，所以其实</a:t>
            </a:r>
            <a:r>
              <a:rPr lang="en-US" altLang="zh-CN"/>
              <a:t>prolog</a:t>
            </a:r>
            <a:r>
              <a:rPr lang="zh-CN" altLang="en-US"/>
              <a:t>用的另一种方式来处理整数的</a:t>
            </a:r>
            <a:r>
              <a:rPr lang="zh-CN" altLang="en-US"/>
              <a:t>运算。</a:t>
            </a:r>
            <a:endParaRPr lang="zh-CN" altLang="en-US"/>
          </a:p>
          <a:p>
            <a:r>
              <a:rPr lang="zh-CN" altLang="en-US"/>
              <a:t>然后最后提一点就是</a:t>
            </a:r>
            <a:r>
              <a:rPr lang="en-US" altLang="zh-CN"/>
              <a:t>prolog</a:t>
            </a:r>
            <a:r>
              <a:rPr lang="zh-CN" altLang="en-US"/>
              <a:t>里面的项表示应该是基于树结构来实现的，这一点在后面我们会</a:t>
            </a:r>
            <a:r>
              <a:rPr lang="zh-CN" altLang="en-US"/>
              <a:t>用到</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然后我们再来介绍一下列表的概念，</a:t>
            </a:r>
            <a:r>
              <a:rPr lang="en-US" altLang="zh-CN"/>
              <a:t>prolog</a:t>
            </a:r>
            <a:r>
              <a:rPr lang="zh-CN" altLang="en-US"/>
              <a:t>是有列表这个数据结构的，然后他算是项的一种</a:t>
            </a:r>
            <a:r>
              <a:rPr lang="zh-CN" altLang="en-US"/>
              <a:t>特例。</a:t>
            </a:r>
            <a:endParaRPr lang="zh-CN" altLang="en-US"/>
          </a:p>
          <a:p>
            <a:r>
              <a:rPr lang="zh-CN" altLang="en-US"/>
              <a:t>列表的定义是这样的，直接一个中括号就表示空列表，它相当于是一个原子。然后再定义了一个二元函子，他接受</a:t>
            </a:r>
            <a:r>
              <a:rPr lang="en-US" altLang="zh-CN"/>
              <a:t>2</a:t>
            </a:r>
            <a:r>
              <a:rPr lang="zh-CN" altLang="en-US"/>
              <a:t>个项作为输入，一般来说第二个参数</a:t>
            </a:r>
            <a:r>
              <a:rPr lang="en-US" altLang="zh-CN"/>
              <a:t>LS</a:t>
            </a:r>
            <a:r>
              <a:rPr lang="zh-CN" altLang="en-US"/>
              <a:t>必须得是一个列表，然后它把第一个参数</a:t>
            </a:r>
            <a:r>
              <a:rPr lang="en-US" altLang="zh-CN"/>
              <a:t>L</a:t>
            </a:r>
            <a:r>
              <a:rPr lang="zh-CN" altLang="en-US"/>
              <a:t>给加入到</a:t>
            </a:r>
            <a:r>
              <a:rPr lang="en-US" altLang="zh-CN"/>
              <a:t>LS</a:t>
            </a:r>
            <a:r>
              <a:rPr lang="zh-CN" altLang="en-US"/>
              <a:t>这个列表</a:t>
            </a:r>
            <a:r>
              <a:rPr lang="zh-CN" altLang="en-US"/>
              <a:t>当中。</a:t>
            </a:r>
            <a:endParaRPr lang="zh-CN" altLang="en-US"/>
          </a:p>
          <a:p>
            <a:r>
              <a:rPr lang="zh-CN" altLang="en-US"/>
              <a:t>定义完之后我们就会发现，直接用这个函子表示列表非常不方便，所以会有一些列表的简写方法。第一种简写方法就是</a:t>
            </a:r>
            <a:r>
              <a:rPr lang="en-US" altLang="zh-CN"/>
              <a:t>.a.b.c</a:t>
            </a:r>
            <a:r>
              <a:rPr lang="zh-CN" altLang="en-US"/>
              <a:t>中括号可以简写为中括号</a:t>
            </a:r>
            <a:r>
              <a:rPr lang="en-US" altLang="zh-CN"/>
              <a:t>a,b,c</a:t>
            </a:r>
            <a:r>
              <a:rPr lang="zh-CN" altLang="en-US"/>
              <a:t>。第二种简写方式就是可以把</a:t>
            </a:r>
            <a:r>
              <a:rPr lang="en-US" altLang="zh-CN"/>
              <a:t>.LLS</a:t>
            </a:r>
            <a:r>
              <a:rPr lang="zh-CN" altLang="en-US"/>
              <a:t>简写成中括号</a:t>
            </a:r>
            <a:r>
              <a:rPr lang="en-US" altLang="zh-CN"/>
              <a:t>L</a:t>
            </a:r>
            <a:r>
              <a:rPr lang="zh-CN" altLang="en-US"/>
              <a:t>杠</a:t>
            </a:r>
            <a:r>
              <a:rPr lang="en-US" altLang="zh-CN"/>
              <a:t>LS</a:t>
            </a:r>
            <a:r>
              <a:rPr lang="zh-CN" altLang="en-US"/>
              <a:t>。同时这</a:t>
            </a:r>
            <a:r>
              <a:rPr lang="en-US" altLang="zh-CN"/>
              <a:t>2</a:t>
            </a:r>
            <a:r>
              <a:rPr lang="zh-CN" altLang="en-US"/>
              <a:t>种方式也可以任意</a:t>
            </a:r>
            <a:r>
              <a:rPr lang="zh-CN" altLang="en-US"/>
              <a:t>组合。</a:t>
            </a:r>
            <a:endParaRPr lang="zh-CN" altLang="en-US"/>
          </a:p>
          <a:p>
            <a:r>
              <a:rPr lang="zh-CN" altLang="en-US"/>
              <a:t>然后下面这个图是我用</a:t>
            </a:r>
            <a:r>
              <a:rPr lang="en-US" altLang="zh-CN"/>
              <a:t>swiprolog</a:t>
            </a:r>
            <a:r>
              <a:rPr lang="zh-CN" altLang="en-US"/>
              <a:t>测出来的一个报错，然后发现直接用列表的这种原始定义构造出来的列表，已经不会被编辑器认可了，它会被解释成另一个东西。不过我还测试了这</a:t>
            </a:r>
            <a:r>
              <a:rPr lang="en-US" altLang="zh-CN"/>
              <a:t>2</a:t>
            </a:r>
            <a:r>
              <a:rPr lang="zh-CN" altLang="en-US"/>
              <a:t>种不同的简写方法，发现简写形式的列表是没有问题的，这就意味着我们平时写代码的时候还是主要以简写的形式</a:t>
            </a:r>
            <a:r>
              <a:rPr lang="zh-CN" altLang="en-US"/>
              <a:t>为主。</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然后为了帮助大家巩固一下这个列表的定义和简写，我这里出了</a:t>
            </a:r>
            <a:r>
              <a:rPr lang="en-US" altLang="zh-CN"/>
              <a:t>3</a:t>
            </a:r>
            <a:r>
              <a:rPr lang="zh-CN" altLang="en-US"/>
              <a:t>道简单的判断题，大家可以思考</a:t>
            </a:r>
            <a:r>
              <a:rPr lang="en-US" altLang="zh-CN"/>
              <a:t>30</a:t>
            </a:r>
            <a:r>
              <a:rPr lang="zh-CN" altLang="en-US"/>
              <a:t>秒。</a:t>
            </a:r>
            <a:endParaRPr lang="zh-CN" altLang="en-US"/>
          </a:p>
          <a:p>
            <a:endParaRPr lang="zh-CN" altLang="en-US"/>
          </a:p>
          <a:p>
            <a:r>
              <a:rPr lang="zh-CN" altLang="en-US"/>
              <a:t>答案就在下面的这个图中，答案是</a:t>
            </a:r>
            <a:r>
              <a:rPr lang="en-US" altLang="zh-CN"/>
              <a:t>true false true</a:t>
            </a:r>
            <a:r>
              <a:rPr lang="zh-CN" altLang="en-US"/>
              <a:t>。第一问和第三问都没有什么问题，它们都是相当于把竖线左侧的项加入到右侧的列表中，第二问是</a:t>
            </a:r>
            <a:r>
              <a:rPr lang="en-US" altLang="zh-CN"/>
              <a:t>false</a:t>
            </a:r>
            <a:r>
              <a:rPr lang="zh-CN" altLang="en-US"/>
              <a:t>是因为我们要求竖线右侧的项必须是一个列表，而这里只是一个原子</a:t>
            </a:r>
            <a:r>
              <a:rPr lang="en-US" altLang="zh-CN"/>
              <a:t>b</a:t>
            </a:r>
            <a:r>
              <a:rPr lang="zh-CN" altLang="en-US"/>
              <a:t>。从某种意义上来说这是不合法。不过编辑器也不会直接报错，而是把它解读成一种非标准形式的</a:t>
            </a:r>
            <a:r>
              <a:rPr lang="zh-CN" altLang="en-US"/>
              <a:t>列表。</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那么什么时候我们比较适合使用列表呢？有</a:t>
            </a:r>
            <a:r>
              <a:rPr lang="en-US" altLang="zh-CN"/>
              <a:t>4</a:t>
            </a:r>
            <a:r>
              <a:rPr lang="zh-CN" altLang="en-US"/>
              <a:t>种情况：可以有任意多个元素，可以有</a:t>
            </a:r>
            <a:r>
              <a:rPr lang="en-US" altLang="zh-CN"/>
              <a:t>0</a:t>
            </a:r>
            <a:r>
              <a:rPr lang="zh-CN" altLang="en-US"/>
              <a:t>元素，元素顺序重要以及这些元素是同一类。这四种情况满足的越多，就越适合使用</a:t>
            </a:r>
            <a:r>
              <a:rPr lang="zh-CN" altLang="en-US"/>
              <a:t>列表。</a:t>
            </a:r>
            <a:endParaRPr lang="zh-CN" altLang="en-US"/>
          </a:p>
          <a:p>
            <a:r>
              <a:rPr lang="zh-CN" altLang="en-US"/>
              <a:t>那我们也可以思考一下，如果元素数目是一个定值，那么用什么比较好？这里的答案是谓词，因为谓词的推理能力要强于列表，而且比列表更加节省内存空间。</a:t>
            </a:r>
            <a:r>
              <a:rPr lang="en-US" altLang="zh-CN"/>
              <a:t>power of prolog</a:t>
            </a:r>
            <a:r>
              <a:rPr lang="zh-CN" altLang="en-US"/>
              <a:t>当中举了个例子，就是</a:t>
            </a:r>
            <a:r>
              <a:rPr lang="en-US" altLang="zh-CN"/>
              <a:t>3</a:t>
            </a:r>
            <a:r>
              <a:rPr lang="zh-CN" altLang="en-US"/>
              <a:t>元列表占用的空间大约是</a:t>
            </a:r>
            <a:r>
              <a:rPr lang="en-US" altLang="zh-CN"/>
              <a:t>3</a:t>
            </a:r>
            <a:r>
              <a:rPr lang="zh-CN" altLang="en-US"/>
              <a:t>元谓词的</a:t>
            </a:r>
            <a:r>
              <a:rPr lang="en-US" altLang="zh-CN"/>
              <a:t>2</a:t>
            </a:r>
            <a:r>
              <a:rPr lang="zh-CN" altLang="en-US"/>
              <a:t>倍</a:t>
            </a:r>
            <a:r>
              <a:rPr lang="zh-CN" altLang="en-US"/>
              <a:t>大小。</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然后我们再来介绍一下对子这个数据结构，</a:t>
            </a:r>
            <a:r>
              <a:rPr lang="en-US" altLang="zh-CN"/>
              <a:t>prolog</a:t>
            </a:r>
            <a:r>
              <a:rPr lang="zh-CN" altLang="en-US"/>
              <a:t>当中也是有对子的。它的定义是具有主函子</a:t>
            </a:r>
            <a:r>
              <a:rPr lang="en-US" altLang="zh-CN"/>
              <a:t>-</a:t>
            </a:r>
            <a:r>
              <a:rPr lang="zh-CN" altLang="en-US"/>
              <a:t>的项，这里是定义了一个</a:t>
            </a:r>
            <a:r>
              <a:rPr lang="en-US" altLang="zh-CN"/>
              <a:t>2</a:t>
            </a:r>
            <a:r>
              <a:rPr lang="zh-CN" altLang="en-US"/>
              <a:t>元函子，例如</a:t>
            </a:r>
            <a:r>
              <a:rPr lang="en-US" altLang="zh-CN"/>
              <a:t>-AB</a:t>
            </a:r>
            <a:r>
              <a:rPr lang="zh-CN" altLang="en-US"/>
              <a:t>表示元素</a:t>
            </a:r>
            <a:r>
              <a:rPr lang="en-US" altLang="zh-CN"/>
              <a:t>A</a:t>
            </a:r>
            <a:r>
              <a:rPr lang="zh-CN" altLang="en-US"/>
              <a:t>和</a:t>
            </a:r>
            <a:r>
              <a:rPr lang="en-US" altLang="zh-CN"/>
              <a:t>B</a:t>
            </a:r>
            <a:r>
              <a:rPr lang="zh-CN" altLang="en-US"/>
              <a:t>的对。在</a:t>
            </a:r>
            <a:r>
              <a:rPr lang="en-US" altLang="zh-CN"/>
              <a:t>prolog</a:t>
            </a:r>
            <a:r>
              <a:rPr lang="zh-CN" altLang="en-US"/>
              <a:t>当中，</a:t>
            </a:r>
            <a:r>
              <a:rPr lang="en-US" altLang="zh-CN"/>
              <a:t>-</a:t>
            </a:r>
            <a:r>
              <a:rPr lang="zh-CN" altLang="en-US"/>
              <a:t>也被定义成了中缀运算符，所以</a:t>
            </a:r>
            <a:r>
              <a:rPr lang="en-US" altLang="zh-CN"/>
              <a:t>-AB</a:t>
            </a:r>
            <a:r>
              <a:rPr lang="zh-CN" altLang="en-US"/>
              <a:t>也可以写成</a:t>
            </a:r>
            <a:r>
              <a:rPr lang="en-US" altLang="zh-CN"/>
              <a:t>A-B</a:t>
            </a:r>
            <a:r>
              <a:rPr lang="zh-CN" altLang="en-US"/>
              <a:t>。</a:t>
            </a:r>
            <a:endParaRPr lang="zh-CN" altLang="en-US"/>
          </a:p>
          <a:p>
            <a:r>
              <a:rPr lang="zh-CN" altLang="en-US"/>
              <a:t>然后它的常见用途有排序。</a:t>
            </a:r>
            <a:r>
              <a:rPr lang="en-US" altLang="zh-CN"/>
              <a:t>prolog</a:t>
            </a:r>
            <a:r>
              <a:rPr lang="zh-CN" altLang="en-US"/>
              <a:t>当中提供了一个标准谓词</a:t>
            </a:r>
            <a:r>
              <a:rPr lang="en-US" altLang="zh-CN"/>
              <a:t>keysort</a:t>
            </a:r>
            <a:r>
              <a:rPr lang="zh-CN" altLang="en-US"/>
              <a:t>，我们可以用它来实现排序的功能，这里可以看到，我们传入的第一个参数是一个列表，它里面的每一个元素都是一个对子，然后他排序的时候，会把每一个对子视为键值对，然后以第一个数，也就是通过键为依据来进行排序，然后第二个参数就是它排序好的</a:t>
            </a:r>
            <a:r>
              <a:rPr lang="zh-CN" altLang="en-US"/>
              <a:t>结果。</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然后我们再来看一下</a:t>
            </a:r>
            <a:r>
              <a:rPr lang="en-US" altLang="zh-CN"/>
              <a:t>prolog</a:t>
            </a:r>
            <a:r>
              <a:rPr lang="zh-CN" altLang="en-US"/>
              <a:t>里面的关联列表，这个关联列表我对他的理解就是它是一个用来存储键值对的列表，而且它的内部实现是基于平衡树实现的，所以它支持比线性速度更快的速度进行访问。然后每一个节点都是用一个</a:t>
            </a:r>
            <a:r>
              <a:rPr lang="en-US" altLang="zh-CN"/>
              <a:t>5</a:t>
            </a:r>
            <a:r>
              <a:rPr lang="zh-CN" altLang="en-US"/>
              <a:t>元的复合项进行表示，前</a:t>
            </a:r>
            <a:r>
              <a:rPr lang="en-US" altLang="zh-CN"/>
              <a:t>2</a:t>
            </a:r>
            <a:r>
              <a:rPr lang="zh-CN" altLang="en-US"/>
              <a:t>个项表示我要存的这个键值对，然后第</a:t>
            </a:r>
            <a:r>
              <a:rPr lang="en-US" altLang="zh-CN"/>
              <a:t>3</a:t>
            </a:r>
            <a:r>
              <a:rPr lang="zh-CN" altLang="en-US"/>
              <a:t>个项表示平衡条件的原子，例如左右子树数量之间的关系，后</a:t>
            </a:r>
            <a:r>
              <a:rPr lang="en-US" altLang="zh-CN"/>
              <a:t>2</a:t>
            </a:r>
            <a:r>
              <a:rPr lang="zh-CN" altLang="en-US"/>
              <a:t>个项是</a:t>
            </a:r>
            <a:r>
              <a:rPr lang="en-US" altLang="zh-CN"/>
              <a:t>AVL</a:t>
            </a:r>
            <a:r>
              <a:rPr lang="zh-CN" altLang="en-US"/>
              <a:t>子树。</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323215" y="1268730"/>
            <a:ext cx="8506460" cy="3460115"/>
          </a:xfrm>
          <a:prstGeom prst="rect">
            <a:avLst/>
          </a:prstGeom>
          <a:ln w="28575" cmpd="dbl">
            <a:solidFill>
              <a:schemeClr val="accent1">
                <a:shade val="50000"/>
              </a:schemeClr>
            </a:solidFill>
            <a:prstDash val="solid"/>
          </a:ln>
        </p:spPr>
      </p:pic>
      <p:sp>
        <p:nvSpPr>
          <p:cNvPr id="2" name="文本框 1"/>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4" name="文本框 3"/>
          <p:cNvSpPr txBox="1"/>
          <p:nvPr/>
        </p:nvSpPr>
        <p:spPr>
          <a:xfrm>
            <a:off x="6372225" y="1341120"/>
            <a:ext cx="2187575" cy="245110"/>
          </a:xfrm>
          <a:prstGeom prst="rect">
            <a:avLst/>
          </a:prstGeom>
          <a:noFill/>
          <a:ln w="12700" cmpd="sng">
            <a:solidFill>
              <a:schemeClr val="accent1">
                <a:shade val="50000"/>
              </a:schemeClr>
            </a:solidFill>
            <a:prstDash val="sysDash"/>
          </a:ln>
        </p:spPr>
        <p:txBody>
          <a:bodyPr wrap="square" rtlCol="0">
            <a:spAutoFit/>
          </a:bodyPr>
          <a:p>
            <a:pPr algn="ctr"/>
            <a:r>
              <a:rPr lang="zh-CN" altLang="en-US" sz="1000" b="1">
                <a:latin typeface="方正仿宋_GB2312" panose="02000000000000000000" charset="-122"/>
                <a:ea typeface="方正仿宋_GB2312" panose="02000000000000000000" charset="-122"/>
                <a:cs typeface="方正仿宋_GB2312" panose="02000000000000000000" charset="-122"/>
              </a:rPr>
              <a:t>大写字母或者</a:t>
            </a:r>
            <a:r>
              <a:rPr lang="en-US" altLang="zh-CN" sz="1000" b="1">
                <a:latin typeface="方正仿宋_GB2312" panose="02000000000000000000" charset="-122"/>
                <a:ea typeface="方正仿宋_GB2312" panose="02000000000000000000" charset="-122"/>
                <a:cs typeface="方正仿宋_GB2312" panose="02000000000000000000" charset="-122"/>
              </a:rPr>
              <a:t>_</a:t>
            </a:r>
            <a:r>
              <a:rPr lang="zh-CN" altLang="en-US" sz="1000" b="1">
                <a:latin typeface="方正仿宋_GB2312" panose="02000000000000000000" charset="-122"/>
                <a:ea typeface="方正仿宋_GB2312" panose="02000000000000000000" charset="-122"/>
                <a:cs typeface="方正仿宋_GB2312" panose="02000000000000000000" charset="-122"/>
              </a:rPr>
              <a:t>开头</a:t>
            </a:r>
            <a:endParaRPr lang="zh-CN" altLang="en-US" sz="1000" b="1">
              <a:latin typeface="方正仿宋_GB2312" panose="02000000000000000000" charset="-122"/>
              <a:ea typeface="方正仿宋_GB2312" panose="02000000000000000000" charset="-122"/>
              <a:cs typeface="方正仿宋_GB2312" panose="02000000000000000000" charset="-122"/>
            </a:endParaRPr>
          </a:p>
        </p:txBody>
      </p:sp>
      <p:sp>
        <p:nvSpPr>
          <p:cNvPr id="5" name="文本框 4"/>
          <p:cNvSpPr txBox="1"/>
          <p:nvPr/>
        </p:nvSpPr>
        <p:spPr>
          <a:xfrm>
            <a:off x="6372225" y="1988820"/>
            <a:ext cx="2187575" cy="245110"/>
          </a:xfrm>
          <a:prstGeom prst="rect">
            <a:avLst/>
          </a:prstGeom>
          <a:noFill/>
          <a:ln w="12700" cmpd="sng">
            <a:solidFill>
              <a:schemeClr val="accent1">
                <a:shade val="50000"/>
              </a:schemeClr>
            </a:solidFill>
            <a:prstDash val="sysDash"/>
          </a:ln>
        </p:spPr>
        <p:txBody>
          <a:bodyPr wrap="square" rtlCol="0">
            <a:spAutoFit/>
          </a:bodyPr>
          <a:p>
            <a:pPr algn="ctr"/>
            <a:r>
              <a:rPr lang="zh-CN" altLang="en-US" sz="1000" b="1">
                <a:latin typeface="方正仿宋_GB2312" panose="02000000000000000000" charset="-122"/>
                <a:ea typeface="方正仿宋_GB2312" panose="02000000000000000000" charset="-122"/>
                <a:cs typeface="方正仿宋_GB2312" panose="02000000000000000000" charset="-122"/>
              </a:rPr>
              <a:t>小写字母</a:t>
            </a:r>
            <a:r>
              <a:rPr lang="en-US" altLang="zh-CN" sz="1000" b="1">
                <a:latin typeface="方正仿宋_GB2312" panose="02000000000000000000" charset="-122"/>
                <a:ea typeface="方正仿宋_GB2312" panose="02000000000000000000" charset="-122"/>
                <a:cs typeface="方正仿宋_GB2312" panose="02000000000000000000" charset="-122"/>
              </a:rPr>
              <a:t>, </a:t>
            </a:r>
            <a:r>
              <a:rPr lang="zh-CN" altLang="en-US" sz="1000" b="1">
                <a:latin typeface="方正仿宋_GB2312" panose="02000000000000000000" charset="-122"/>
                <a:ea typeface="方正仿宋_GB2312" panose="02000000000000000000" charset="-122"/>
                <a:cs typeface="方正仿宋_GB2312" panose="02000000000000000000" charset="-122"/>
              </a:rPr>
              <a:t>引号</a:t>
            </a:r>
            <a:r>
              <a:rPr lang="en-US" altLang="zh-CN" sz="1000" b="1">
                <a:latin typeface="方正仿宋_GB2312" panose="02000000000000000000" charset="-122"/>
                <a:ea typeface="方正仿宋_GB2312" panose="02000000000000000000" charset="-122"/>
                <a:cs typeface="方正仿宋_GB2312" panose="02000000000000000000" charset="-122"/>
              </a:rPr>
              <a:t>, </a:t>
            </a:r>
            <a:r>
              <a:rPr lang="zh-CN" altLang="en-US" sz="1000" b="1">
                <a:latin typeface="方正仿宋_GB2312" panose="02000000000000000000" charset="-122"/>
                <a:ea typeface="方正仿宋_GB2312" panose="02000000000000000000" charset="-122"/>
                <a:cs typeface="方正仿宋_GB2312" panose="02000000000000000000" charset="-122"/>
              </a:rPr>
              <a:t>其它</a:t>
            </a:r>
            <a:r>
              <a:rPr lang="en-US" altLang="zh-CN" sz="1000" b="1">
                <a:latin typeface="方正仿宋_GB2312" panose="02000000000000000000" charset="-122"/>
                <a:ea typeface="方正仿宋_GB2312" panose="02000000000000000000" charset="-122"/>
                <a:cs typeface="方正仿宋_GB2312" panose="02000000000000000000" charset="-122"/>
              </a:rPr>
              <a:t>(&lt;, =, &gt;)</a:t>
            </a:r>
            <a:endParaRPr lang="en-US" altLang="zh-CN" sz="1000" b="1">
              <a:latin typeface="方正仿宋_GB2312" panose="02000000000000000000" charset="-122"/>
              <a:ea typeface="方正仿宋_GB2312" panose="02000000000000000000" charset="-122"/>
              <a:cs typeface="方正仿宋_GB2312" panose="02000000000000000000" charset="-122"/>
            </a:endParaRPr>
          </a:p>
        </p:txBody>
      </p:sp>
      <p:pic>
        <p:nvPicPr>
          <p:cNvPr id="6" name="图片 5"/>
          <p:cNvPicPr>
            <a:picLocks noChangeAspect="1"/>
          </p:cNvPicPr>
          <p:nvPr/>
        </p:nvPicPr>
        <p:blipFill>
          <a:blip r:embed="rId2"/>
          <a:stretch>
            <a:fillRect/>
          </a:stretch>
        </p:blipFill>
        <p:spPr>
          <a:xfrm>
            <a:off x="2844165" y="4869180"/>
            <a:ext cx="5989320" cy="933450"/>
          </a:xfrm>
          <a:prstGeom prst="rect">
            <a:avLst/>
          </a:prstGeom>
          <a:ln w="28575" cmpd="dbl">
            <a:noFill/>
            <a:prstDash val="solid"/>
          </a:ln>
        </p:spPr>
      </p:pic>
      <p:pic>
        <p:nvPicPr>
          <p:cNvPr id="3" name="图片 2"/>
          <p:cNvPicPr>
            <a:picLocks noChangeAspect="1"/>
          </p:cNvPicPr>
          <p:nvPr/>
        </p:nvPicPr>
        <p:blipFill>
          <a:blip r:embed="rId3"/>
          <a:stretch>
            <a:fillRect/>
          </a:stretch>
        </p:blipFill>
        <p:spPr>
          <a:xfrm>
            <a:off x="921385" y="5027930"/>
            <a:ext cx="1130300" cy="6159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4932045" y="188595"/>
            <a:ext cx="3926205" cy="5924550"/>
          </a:xfrm>
          <a:prstGeom prst="rect">
            <a:avLst/>
          </a:prstGeom>
        </p:spPr>
      </p:pic>
      <p:pic>
        <p:nvPicPr>
          <p:cNvPr id="4" name="图片 3"/>
          <p:cNvPicPr>
            <a:picLocks noChangeAspect="1"/>
          </p:cNvPicPr>
          <p:nvPr/>
        </p:nvPicPr>
        <p:blipFill>
          <a:blip r:embed="rId2"/>
          <a:stretch>
            <a:fillRect/>
          </a:stretch>
        </p:blipFill>
        <p:spPr>
          <a:xfrm>
            <a:off x="107315" y="3429000"/>
            <a:ext cx="4521200" cy="2705100"/>
          </a:xfrm>
          <a:prstGeom prst="rect">
            <a:avLst/>
          </a:prstGeom>
        </p:spPr>
      </p:pic>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6" name="文本框 5"/>
          <p:cNvSpPr txBox="1"/>
          <p:nvPr/>
        </p:nvSpPr>
        <p:spPr>
          <a:xfrm>
            <a:off x="267970" y="1169670"/>
            <a:ext cx="3041650" cy="368300"/>
          </a:xfrm>
          <a:prstGeom prst="rect">
            <a:avLst/>
          </a:prstGeom>
          <a:solidFill>
            <a:schemeClr val="accent1">
              <a:lumMod val="25000"/>
            </a:schemeClr>
          </a:solidFill>
        </p:spPr>
        <p:txBody>
          <a:bodyPr wrap="square" rtlCol="0">
            <a:spAutoFit/>
          </a:bodyPr>
          <a:p>
            <a:pPr algn="ctr"/>
            <a:r>
              <a:rPr lang="en-US" altLang="zh-CN">
                <a:solidFill>
                  <a:schemeClr val="bg1"/>
                </a:solidFill>
              </a:rPr>
              <a:t>Swilog</a:t>
            </a:r>
            <a:r>
              <a:rPr lang="zh-CN" altLang="en-US">
                <a:solidFill>
                  <a:schemeClr val="bg1"/>
                </a:solidFill>
              </a:rPr>
              <a:t>使用关联列表的</a:t>
            </a:r>
            <a:r>
              <a:rPr lang="zh-CN" altLang="en-US">
                <a:solidFill>
                  <a:schemeClr val="bg1"/>
                </a:solidFill>
              </a:rPr>
              <a:t>示例</a:t>
            </a:r>
            <a:endParaRPr lang="zh-CN" altLang="en-US">
              <a:solidFill>
                <a:schemeClr val="bg1"/>
              </a:solidFill>
            </a:endParaRPr>
          </a:p>
        </p:txBody>
      </p:sp>
      <p:sp>
        <p:nvSpPr>
          <p:cNvPr id="7" name="右箭头 6"/>
          <p:cNvSpPr/>
          <p:nvPr/>
        </p:nvSpPr>
        <p:spPr>
          <a:xfrm>
            <a:off x="3851910" y="1844675"/>
            <a:ext cx="1007745" cy="3600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下箭头 8"/>
          <p:cNvSpPr/>
          <p:nvPr/>
        </p:nvSpPr>
        <p:spPr>
          <a:xfrm>
            <a:off x="1187450" y="2637155"/>
            <a:ext cx="287655" cy="72009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3015615" y="1830705"/>
            <a:ext cx="763905" cy="368300"/>
          </a:xfrm>
          <a:prstGeom prst="rect">
            <a:avLst/>
          </a:prstGeom>
          <a:noFill/>
        </p:spPr>
        <p:txBody>
          <a:bodyPr wrap="square" rtlCol="0">
            <a:spAutoFit/>
          </a:bodyPr>
          <a:p>
            <a:pPr algn="ctr"/>
            <a:r>
              <a:rPr lang="zh-CN" altLang="en-US"/>
              <a:t>代码</a:t>
            </a:r>
            <a:endParaRPr lang="zh-CN" altLang="en-US"/>
          </a:p>
        </p:txBody>
      </p:sp>
      <p:sp>
        <p:nvSpPr>
          <p:cNvPr id="11" name="文本框 10"/>
          <p:cNvSpPr txBox="1"/>
          <p:nvPr/>
        </p:nvSpPr>
        <p:spPr>
          <a:xfrm>
            <a:off x="949325" y="2197100"/>
            <a:ext cx="763905" cy="368300"/>
          </a:xfrm>
          <a:prstGeom prst="rect">
            <a:avLst/>
          </a:prstGeom>
          <a:noFill/>
        </p:spPr>
        <p:txBody>
          <a:bodyPr wrap="square" rtlCol="0">
            <a:spAutoFit/>
          </a:bodyPr>
          <a:p>
            <a:pPr algn="ctr"/>
            <a:r>
              <a:rPr lang="zh-CN" altLang="en-US"/>
              <a:t>输出</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4" name="文本框 3"/>
          <p:cNvSpPr txBox="1"/>
          <p:nvPr/>
        </p:nvSpPr>
        <p:spPr>
          <a:xfrm>
            <a:off x="3563620" y="320675"/>
            <a:ext cx="5006975" cy="368300"/>
          </a:xfrm>
          <a:prstGeom prst="rect">
            <a:avLst/>
          </a:prstGeom>
          <a:noFill/>
          <a:ln w="12700" cmpd="sng">
            <a:solidFill>
              <a:schemeClr val="accent1">
                <a:shade val="50000"/>
              </a:schemeClr>
            </a:solidFill>
            <a:prstDash val="solid"/>
          </a:ln>
          <a:effectLst/>
        </p:spPr>
        <p:txBody>
          <a:bodyPr wrap="square" rtlCol="0">
            <a:spAutoFit/>
          </a:bodyPr>
          <a:p>
            <a:pPr algn="ctr"/>
            <a:r>
              <a:rPr lang="en-US" altLang="zh-CN" b="1">
                <a:solidFill>
                  <a:srgbClr val="FF0000"/>
                </a:solidFill>
              </a:rPr>
              <a:t>Prolog</a:t>
            </a:r>
            <a:r>
              <a:rPr lang="zh-CN" altLang="en-US" b="1">
                <a:solidFill>
                  <a:srgbClr val="FF0000"/>
                </a:solidFill>
              </a:rPr>
              <a:t>没有</a:t>
            </a:r>
            <a:r>
              <a:rPr lang="zh-CN" altLang="en-US" b="1">
                <a:solidFill>
                  <a:srgbClr val="FF0000"/>
                </a:solidFill>
              </a:rPr>
              <a:t>哪些东西？</a:t>
            </a:r>
            <a:endParaRPr lang="zh-CN" altLang="en-US" b="1">
              <a:solidFill>
                <a:srgbClr val="FF0000"/>
              </a:solidFill>
            </a:endParaRPr>
          </a:p>
        </p:txBody>
      </p:sp>
      <p:sp>
        <p:nvSpPr>
          <p:cNvPr id="6" name="文本框 5"/>
          <p:cNvSpPr txBox="1"/>
          <p:nvPr/>
        </p:nvSpPr>
        <p:spPr>
          <a:xfrm>
            <a:off x="267970" y="1169670"/>
            <a:ext cx="1597025" cy="368300"/>
          </a:xfrm>
          <a:prstGeom prst="rect">
            <a:avLst/>
          </a:prstGeom>
          <a:solidFill>
            <a:schemeClr val="accent1">
              <a:lumMod val="25000"/>
            </a:schemeClr>
          </a:solidFill>
        </p:spPr>
        <p:txBody>
          <a:bodyPr wrap="square" rtlCol="0">
            <a:spAutoFit/>
          </a:bodyPr>
          <a:p>
            <a:pPr algn="ctr"/>
            <a:r>
              <a:rPr lang="zh-CN" altLang="en-US">
                <a:solidFill>
                  <a:schemeClr val="bg1"/>
                </a:solidFill>
              </a:rPr>
              <a:t>没有</a:t>
            </a:r>
            <a:r>
              <a:rPr lang="zh-CN" altLang="en-US">
                <a:solidFill>
                  <a:schemeClr val="bg1"/>
                </a:solidFill>
              </a:rPr>
              <a:t>字符串！</a:t>
            </a:r>
            <a:endParaRPr lang="zh-CN" altLang="en-US">
              <a:solidFill>
                <a:schemeClr val="bg1"/>
              </a:solidFill>
            </a:endParaRPr>
          </a:p>
        </p:txBody>
      </p:sp>
      <p:sp>
        <p:nvSpPr>
          <p:cNvPr id="7" name="文本框 6"/>
          <p:cNvSpPr txBox="1"/>
          <p:nvPr/>
        </p:nvSpPr>
        <p:spPr>
          <a:xfrm>
            <a:off x="1835785" y="1169670"/>
            <a:ext cx="2046605" cy="368300"/>
          </a:xfrm>
          <a:prstGeom prst="rect">
            <a:avLst/>
          </a:prstGeom>
        </p:spPr>
        <p:style>
          <a:lnRef idx="0">
            <a:srgbClr val="FFFFFF"/>
          </a:lnRef>
          <a:fillRef idx="1">
            <a:schemeClr val="accent1"/>
          </a:fillRef>
          <a:effectRef idx="0">
            <a:srgbClr val="FFFFFF"/>
          </a:effectRef>
          <a:fontRef idx="minor">
            <a:schemeClr val="dk1"/>
          </a:fontRef>
        </p:style>
        <p:txBody>
          <a:bodyPr wrap="square" rtlCol="0">
            <a:spAutoFit/>
          </a:bodyPr>
          <a:p>
            <a:pPr algn="ctr"/>
            <a:r>
              <a:rPr lang="zh-CN" altLang="en-US">
                <a:solidFill>
                  <a:schemeClr val="tx1"/>
                </a:solidFill>
              </a:rPr>
              <a:t>但是有字符列表！</a:t>
            </a:r>
            <a:endParaRPr lang="zh-CN" altLang="en-US">
              <a:solidFill>
                <a:schemeClr val="tx1"/>
              </a:solidFill>
            </a:endParaRPr>
          </a:p>
        </p:txBody>
      </p:sp>
      <p:pic>
        <p:nvPicPr>
          <p:cNvPr id="8" name="图片 7"/>
          <p:cNvPicPr>
            <a:picLocks noChangeAspect="1"/>
          </p:cNvPicPr>
          <p:nvPr/>
        </p:nvPicPr>
        <p:blipFill>
          <a:blip r:embed="rId1"/>
          <a:stretch>
            <a:fillRect/>
          </a:stretch>
        </p:blipFill>
        <p:spPr>
          <a:xfrm>
            <a:off x="268605" y="1537970"/>
            <a:ext cx="3620135" cy="903605"/>
          </a:xfrm>
          <a:prstGeom prst="rect">
            <a:avLst/>
          </a:prstGeom>
        </p:spPr>
      </p:pic>
      <p:sp>
        <p:nvSpPr>
          <p:cNvPr id="9" name="文本框 8"/>
          <p:cNvSpPr txBox="1"/>
          <p:nvPr/>
        </p:nvSpPr>
        <p:spPr>
          <a:xfrm>
            <a:off x="323850" y="3065145"/>
            <a:ext cx="8383270" cy="1476375"/>
          </a:xfrm>
          <a:prstGeom prst="rect">
            <a:avLst/>
          </a:prstGeom>
          <a:noFill/>
          <a:ln w="28575" cmpd="dbl">
            <a:solidFill>
              <a:schemeClr val="accent1">
                <a:shade val="50000"/>
              </a:schemeClr>
            </a:solidFill>
            <a:prstDash val="solid"/>
          </a:ln>
        </p:spPr>
        <p:txBody>
          <a:bodyPr wrap="square" rtlCol="0">
            <a:spAutoFit/>
          </a:bodyPr>
          <a:p>
            <a:pPr marL="342900" indent="-342900">
              <a:buAutoNum type="arabicPeriod"/>
            </a:pPr>
            <a:r>
              <a:rPr lang="en-US" altLang="zh-CN"/>
              <a:t>Richard O'Keefe </a:t>
            </a:r>
            <a:r>
              <a:rPr lang="zh-CN" altLang="en-US"/>
              <a:t>在《</a:t>
            </a:r>
            <a:r>
              <a:rPr lang="en-US" altLang="zh-CN"/>
              <a:t>Prolog </a:t>
            </a:r>
            <a:r>
              <a:rPr lang="zh-CN" altLang="en-US"/>
              <a:t>库提案》中已有精辟论述：字符串是错误的选择，几乎所有涉及字符串处理的场景，最合理的做法是尽早将字符串转换为树结构（</a:t>
            </a:r>
            <a:r>
              <a:rPr lang="en-US" altLang="zh-CN"/>
              <a:t>Prolog </a:t>
            </a:r>
            <a:r>
              <a:rPr lang="zh-CN" altLang="en-US"/>
              <a:t>擅长处理树）。</a:t>
            </a:r>
            <a:endParaRPr lang="zh-CN" altLang="en-US"/>
          </a:p>
          <a:p>
            <a:pPr marL="342900" indent="-342900">
              <a:buAutoNum type="arabicPeriod"/>
            </a:pPr>
            <a:r>
              <a:rPr lang="zh-CN" altLang="en-US"/>
              <a:t>在</a:t>
            </a:r>
            <a:r>
              <a:rPr lang="en-US" altLang="zh-CN"/>
              <a:t> Prolog </a:t>
            </a:r>
            <a:r>
              <a:rPr lang="zh-CN" altLang="en-US"/>
              <a:t>中，字符串的自然表示是字符列表（单字符原子的列表）。若将</a:t>
            </a:r>
            <a:r>
              <a:rPr lang="en-US" altLang="zh-CN"/>
              <a:t> Prolog </a:t>
            </a:r>
            <a:r>
              <a:rPr lang="zh-CN" altLang="en-US"/>
              <a:t>标志</a:t>
            </a:r>
            <a:r>
              <a:rPr lang="en-US" altLang="zh-CN"/>
              <a:t>double_quotes</a:t>
            </a:r>
            <a:r>
              <a:rPr lang="zh-CN" altLang="en-US"/>
              <a:t>设为</a:t>
            </a:r>
            <a:r>
              <a:rPr lang="en-US" altLang="zh-CN"/>
              <a:t>chars</a:t>
            </a:r>
            <a:r>
              <a:rPr lang="zh-CN" altLang="en-US"/>
              <a:t>，双引号字符串会自动解释为字符列表。</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4" name="文本框 3"/>
          <p:cNvSpPr txBox="1"/>
          <p:nvPr/>
        </p:nvSpPr>
        <p:spPr>
          <a:xfrm>
            <a:off x="3563620" y="320675"/>
            <a:ext cx="5006975" cy="368300"/>
          </a:xfrm>
          <a:prstGeom prst="rect">
            <a:avLst/>
          </a:prstGeom>
          <a:noFill/>
          <a:ln w="12700" cmpd="sng">
            <a:solidFill>
              <a:schemeClr val="accent1">
                <a:shade val="50000"/>
              </a:schemeClr>
            </a:solidFill>
            <a:prstDash val="solid"/>
          </a:ln>
          <a:effectLst/>
        </p:spPr>
        <p:txBody>
          <a:bodyPr wrap="square" rtlCol="0">
            <a:spAutoFit/>
          </a:bodyPr>
          <a:p>
            <a:pPr algn="ctr"/>
            <a:r>
              <a:rPr lang="en-US" altLang="zh-CN" b="1">
                <a:solidFill>
                  <a:srgbClr val="FF0000"/>
                </a:solidFill>
              </a:rPr>
              <a:t>Prolog</a:t>
            </a:r>
            <a:r>
              <a:rPr lang="zh-CN" altLang="en-US" b="1">
                <a:solidFill>
                  <a:srgbClr val="FF0000"/>
                </a:solidFill>
              </a:rPr>
              <a:t>没有</a:t>
            </a:r>
            <a:r>
              <a:rPr lang="zh-CN" altLang="en-US" b="1">
                <a:solidFill>
                  <a:srgbClr val="FF0000"/>
                </a:solidFill>
              </a:rPr>
              <a:t>哪些东西？</a:t>
            </a:r>
            <a:endParaRPr lang="zh-CN" altLang="en-US" b="1">
              <a:solidFill>
                <a:srgbClr val="FF0000"/>
              </a:solidFill>
            </a:endParaRPr>
          </a:p>
        </p:txBody>
      </p:sp>
      <p:sp>
        <p:nvSpPr>
          <p:cNvPr id="7" name="文本框 6"/>
          <p:cNvSpPr txBox="1"/>
          <p:nvPr/>
        </p:nvSpPr>
        <p:spPr>
          <a:xfrm>
            <a:off x="267970" y="1169670"/>
            <a:ext cx="1597025" cy="368300"/>
          </a:xfrm>
          <a:prstGeom prst="rect">
            <a:avLst/>
          </a:prstGeom>
          <a:solidFill>
            <a:schemeClr val="accent1">
              <a:lumMod val="25000"/>
            </a:schemeClr>
          </a:solidFill>
        </p:spPr>
        <p:txBody>
          <a:bodyPr wrap="square" rtlCol="0">
            <a:spAutoFit/>
          </a:bodyPr>
          <a:p>
            <a:pPr algn="ctr"/>
            <a:r>
              <a:rPr lang="zh-CN" altLang="en-US">
                <a:solidFill>
                  <a:schemeClr val="bg1"/>
                </a:solidFill>
              </a:rPr>
              <a:t>没有</a:t>
            </a:r>
            <a:r>
              <a:rPr lang="zh-CN" altLang="en-US">
                <a:solidFill>
                  <a:schemeClr val="bg1"/>
                </a:solidFill>
              </a:rPr>
              <a:t>数组！</a:t>
            </a:r>
            <a:endParaRPr lang="zh-CN" altLang="en-US">
              <a:solidFill>
                <a:schemeClr val="bg1"/>
              </a:solidFill>
            </a:endParaRPr>
          </a:p>
        </p:txBody>
      </p:sp>
      <p:sp>
        <p:nvSpPr>
          <p:cNvPr id="8" name="文本框 7"/>
          <p:cNvSpPr txBox="1"/>
          <p:nvPr/>
        </p:nvSpPr>
        <p:spPr>
          <a:xfrm>
            <a:off x="1835785" y="1169670"/>
            <a:ext cx="2046605" cy="368300"/>
          </a:xfrm>
          <a:prstGeom prst="rect">
            <a:avLst/>
          </a:prstGeom>
        </p:spPr>
        <p:style>
          <a:lnRef idx="0">
            <a:srgbClr val="FFFFFF"/>
          </a:lnRef>
          <a:fillRef idx="1">
            <a:schemeClr val="accent1"/>
          </a:fillRef>
          <a:effectRef idx="0">
            <a:srgbClr val="FFFFFF"/>
          </a:effectRef>
          <a:fontRef idx="minor">
            <a:schemeClr val="dk1"/>
          </a:fontRef>
        </p:style>
        <p:txBody>
          <a:bodyPr wrap="square" rtlCol="0">
            <a:spAutoFit/>
          </a:bodyPr>
          <a:p>
            <a:pPr algn="ctr"/>
            <a:r>
              <a:rPr lang="zh-CN" altLang="en-US">
                <a:solidFill>
                  <a:schemeClr val="tx1"/>
                </a:solidFill>
              </a:rPr>
              <a:t>但是有列表！</a:t>
            </a:r>
            <a:endParaRPr lang="zh-CN" altLang="en-US">
              <a:solidFill>
                <a:schemeClr val="tx1"/>
              </a:solidFill>
            </a:endParaRPr>
          </a:p>
        </p:txBody>
      </p:sp>
      <p:sp>
        <p:nvSpPr>
          <p:cNvPr id="9" name="文本框 8"/>
          <p:cNvSpPr txBox="1"/>
          <p:nvPr/>
        </p:nvSpPr>
        <p:spPr>
          <a:xfrm>
            <a:off x="358140" y="1701800"/>
            <a:ext cx="8246110" cy="922020"/>
          </a:xfrm>
          <a:prstGeom prst="rect">
            <a:avLst/>
          </a:prstGeom>
          <a:noFill/>
          <a:ln w="28575" cmpd="dbl">
            <a:solidFill>
              <a:schemeClr val="accent1">
                <a:shade val="50000"/>
              </a:schemeClr>
            </a:solidFill>
            <a:prstDash val="solid"/>
          </a:ln>
        </p:spPr>
        <p:txBody>
          <a:bodyPr wrap="square" rtlCol="0">
            <a:spAutoFit/>
          </a:bodyPr>
          <a:p>
            <a:r>
              <a:rPr lang="zh-CN" altLang="en-US"/>
              <a:t>逻辑编程不支持</a:t>
            </a:r>
            <a:r>
              <a:rPr lang="zh-CN" altLang="en-US">
                <a:highlight>
                  <a:srgbClr val="FFFF00"/>
                </a:highlight>
              </a:rPr>
              <a:t>破坏性修改</a:t>
            </a:r>
            <a:r>
              <a:rPr lang="zh-CN" altLang="en-US"/>
              <a:t>。在</a:t>
            </a:r>
            <a:r>
              <a:rPr lang="en-US" altLang="zh-CN"/>
              <a:t> Prolog </a:t>
            </a:r>
            <a:r>
              <a:rPr lang="zh-CN" altLang="en-US"/>
              <a:t>中，数据结构的变化通过谓词描述前后状态的关系，因此纯修改通常需要复制数据，至少带来对数级开销（如复制平衡树的子树）</a:t>
            </a:r>
            <a:endParaRPr lang="zh-CN" altLang="en-US"/>
          </a:p>
        </p:txBody>
      </p:sp>
      <p:sp>
        <p:nvSpPr>
          <p:cNvPr id="10" name="文本框 9"/>
          <p:cNvSpPr txBox="1"/>
          <p:nvPr/>
        </p:nvSpPr>
        <p:spPr>
          <a:xfrm>
            <a:off x="273685" y="3284855"/>
            <a:ext cx="3900805" cy="368300"/>
          </a:xfrm>
          <a:prstGeom prst="rect">
            <a:avLst/>
          </a:prstGeom>
          <a:solidFill>
            <a:schemeClr val="accent1">
              <a:lumMod val="25000"/>
            </a:schemeClr>
          </a:solidFill>
        </p:spPr>
        <p:txBody>
          <a:bodyPr wrap="square" rtlCol="0">
            <a:spAutoFit/>
          </a:bodyPr>
          <a:p>
            <a:pPr algn="ctr"/>
            <a:r>
              <a:rPr lang="zh-CN" altLang="en-US">
                <a:solidFill>
                  <a:schemeClr val="bg1"/>
                </a:solidFill>
              </a:rPr>
              <a:t>思考：数组和列表到底有什么</a:t>
            </a:r>
            <a:r>
              <a:rPr lang="zh-CN" altLang="en-US">
                <a:solidFill>
                  <a:schemeClr val="bg1"/>
                </a:solidFill>
              </a:rPr>
              <a:t>区别？</a:t>
            </a:r>
            <a:endParaRPr lang="zh-CN" altLang="en-US">
              <a:solidFill>
                <a:schemeClr val="bg1"/>
              </a:solidFill>
            </a:endParaRPr>
          </a:p>
        </p:txBody>
      </p:sp>
      <p:sp>
        <p:nvSpPr>
          <p:cNvPr id="11" name="文本框 10"/>
          <p:cNvSpPr txBox="1"/>
          <p:nvPr/>
        </p:nvSpPr>
        <p:spPr>
          <a:xfrm>
            <a:off x="405130" y="3954780"/>
            <a:ext cx="8199120" cy="1476375"/>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zh-CN" altLang="en-US"/>
              <a:t>访问复杂度，数组</a:t>
            </a:r>
            <a:r>
              <a:rPr lang="en-US" altLang="zh-CN"/>
              <a:t>O(1), </a:t>
            </a:r>
            <a:r>
              <a:rPr lang="zh-CN" altLang="en-US"/>
              <a:t>列表</a:t>
            </a:r>
            <a:r>
              <a:rPr lang="en-US" altLang="zh-CN"/>
              <a:t>O(k)</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存储结构，数组连续，列表</a:t>
            </a:r>
            <a:r>
              <a:rPr lang="zh-CN" altLang="en-US"/>
              <a:t>不一定</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长度动态性，列表优于数组（</a:t>
            </a:r>
            <a:r>
              <a:rPr lang="zh-CN" altLang="en-US"/>
              <a:t>一般情况下）</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7" name="文本框 6"/>
          <p:cNvSpPr txBox="1"/>
          <p:nvPr/>
        </p:nvSpPr>
        <p:spPr>
          <a:xfrm>
            <a:off x="251460" y="908685"/>
            <a:ext cx="1597025" cy="368300"/>
          </a:xfrm>
          <a:prstGeom prst="rect">
            <a:avLst/>
          </a:prstGeom>
          <a:solidFill>
            <a:schemeClr val="accent1">
              <a:lumMod val="25000"/>
            </a:schemeClr>
          </a:solidFill>
        </p:spPr>
        <p:txBody>
          <a:bodyPr wrap="square" rtlCol="0">
            <a:spAutoFit/>
          </a:bodyPr>
          <a:p>
            <a:pPr algn="ctr"/>
            <a:r>
              <a:rPr lang="zh-CN" altLang="en-US">
                <a:solidFill>
                  <a:schemeClr val="bg1"/>
                </a:solidFill>
              </a:rPr>
              <a:t>类型</a:t>
            </a:r>
            <a:r>
              <a:rPr lang="zh-CN" altLang="en-US">
                <a:solidFill>
                  <a:schemeClr val="bg1"/>
                </a:solidFill>
              </a:rPr>
              <a:t>测试</a:t>
            </a:r>
            <a:endParaRPr lang="zh-CN" altLang="en-US">
              <a:solidFill>
                <a:schemeClr val="bg1"/>
              </a:solidFill>
            </a:endParaRPr>
          </a:p>
        </p:txBody>
      </p:sp>
      <p:sp>
        <p:nvSpPr>
          <p:cNvPr id="6" name="文本框 5"/>
          <p:cNvSpPr txBox="1"/>
          <p:nvPr/>
        </p:nvSpPr>
        <p:spPr>
          <a:xfrm>
            <a:off x="276225" y="1412875"/>
            <a:ext cx="8400415" cy="2306955"/>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zh-CN" altLang="en-US"/>
              <a:t>标准测试类型</a:t>
            </a:r>
            <a:r>
              <a:rPr lang="zh-CN" altLang="en-US"/>
              <a:t>谓词</a:t>
            </a:r>
            <a:endParaRPr lang="zh-CN" altLang="en-US"/>
          </a:p>
          <a:p>
            <a:pPr marL="742950" lvl="1" indent="-285750">
              <a:buFont typeface="Arial" panose="020B0604020202020204" pitchFamily="34" charset="0"/>
              <a:buChar char="•"/>
            </a:pPr>
            <a:r>
              <a:rPr lang="en-US" altLang="zh-CN"/>
              <a:t>atom/1</a:t>
            </a:r>
            <a:r>
              <a:rPr lang="zh-CN" altLang="en-US"/>
              <a:t>、</a:t>
            </a:r>
            <a:r>
              <a:rPr lang="en-US" altLang="zh-CN"/>
              <a:t>integrate/1</a:t>
            </a:r>
            <a:r>
              <a:rPr lang="zh-CN" altLang="en-US"/>
              <a:t>、</a:t>
            </a:r>
            <a:r>
              <a:rPr lang="en-US" altLang="zh-CN"/>
              <a:t>compound/1</a:t>
            </a:r>
            <a:r>
              <a:rPr lang="zh-CN" altLang="en-US"/>
              <a:t>等</a:t>
            </a:r>
            <a:endParaRPr lang="zh-CN" altLang="en-US"/>
          </a:p>
          <a:p>
            <a:pPr marL="742950" lvl="1" indent="-285750">
              <a:buFont typeface="Arial" panose="020B0604020202020204" pitchFamily="34" charset="0"/>
              <a:buChar char="•"/>
            </a:pPr>
            <a:r>
              <a:rPr lang="zh-CN" altLang="en-US"/>
              <a:t>如果一个谓词对于某个更</a:t>
            </a:r>
            <a:r>
              <a:rPr lang="en-US" altLang="zh-CN"/>
              <a:t>“</a:t>
            </a:r>
            <a:r>
              <a:rPr lang="zh-CN" altLang="en-US"/>
              <a:t>通用</a:t>
            </a:r>
            <a:r>
              <a:rPr lang="en-US" altLang="zh-CN"/>
              <a:t>”</a:t>
            </a:r>
            <a:r>
              <a:rPr lang="zh-CN" altLang="en-US"/>
              <a:t>（</a:t>
            </a:r>
            <a:r>
              <a:rPr lang="en-US" altLang="zh-CN"/>
              <a:t>less instantiated</a:t>
            </a:r>
            <a:r>
              <a:rPr lang="zh-CN" altLang="en-US"/>
              <a:t>）的参数失败，而对更</a:t>
            </a:r>
            <a:r>
              <a:rPr lang="en-US" altLang="zh-CN"/>
              <a:t>“</a:t>
            </a:r>
            <a:r>
              <a:rPr lang="zh-CN" altLang="en-US"/>
              <a:t>具体</a:t>
            </a:r>
            <a:r>
              <a:rPr lang="en-US" altLang="zh-CN"/>
              <a:t>”</a:t>
            </a:r>
            <a:r>
              <a:rPr lang="zh-CN" altLang="en-US"/>
              <a:t>（</a:t>
            </a:r>
            <a:r>
              <a:rPr lang="en-US" altLang="zh-CN"/>
              <a:t>more instantiated</a:t>
            </a:r>
            <a:r>
              <a:rPr lang="zh-CN" altLang="en-US"/>
              <a:t>）的参数成功，就破坏了单调性。</a:t>
            </a:r>
            <a:endParaRPr lang="zh-CN" altLang="en-US"/>
          </a:p>
          <a:p>
            <a:pPr marL="742950" lvl="1"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新型测试类型</a:t>
            </a:r>
            <a:r>
              <a:rPr lang="zh-CN" altLang="en-US"/>
              <a:t>谓词</a:t>
            </a:r>
            <a:endParaRPr lang="zh-CN" altLang="en-US"/>
          </a:p>
          <a:p>
            <a:pPr marL="742950" lvl="1" indent="-285750">
              <a:buFont typeface="Arial" panose="020B0604020202020204" pitchFamily="34" charset="0"/>
              <a:buChar char="•"/>
            </a:pPr>
            <a:r>
              <a:rPr lang="en-US" altLang="zh-CN"/>
              <a:t>..._si/1</a:t>
            </a:r>
            <a:r>
              <a:rPr lang="zh-CN" altLang="en-US"/>
              <a:t>、</a:t>
            </a:r>
            <a:r>
              <a:rPr lang="en-US" altLang="zh-CN"/>
              <a:t> </a:t>
            </a:r>
            <a:r>
              <a:rPr lang="en-US" altLang="zh-CN">
                <a:highlight>
                  <a:srgbClr val="FFFF00"/>
                </a:highlight>
              </a:rPr>
              <a:t>must_be/2</a:t>
            </a:r>
            <a:r>
              <a:rPr lang="zh-CN" altLang="en-US"/>
              <a:t>、</a:t>
            </a:r>
            <a:r>
              <a:rPr lang="en-US" altLang="zh-CN"/>
              <a:t>can_be/2</a:t>
            </a:r>
            <a:r>
              <a:rPr lang="zh-CN" altLang="en-US"/>
              <a:t>等</a:t>
            </a:r>
            <a:endParaRPr lang="zh-CN" altLang="en-US"/>
          </a:p>
          <a:p>
            <a:pPr marL="742950" lvl="1" indent="-285750">
              <a:buFont typeface="Arial" panose="020B0604020202020204" pitchFamily="34" charset="0"/>
              <a:buChar char="•"/>
            </a:pPr>
            <a:r>
              <a:rPr lang="zh-CN" altLang="en-US"/>
              <a:t>实现了具有所需逻辑属性的类型测试</a:t>
            </a:r>
            <a:r>
              <a:rPr lang="en-US" altLang="zh-CN"/>
              <a:t> </a:t>
            </a:r>
            <a:endParaRPr lang="en-US" altLang="zh-CN"/>
          </a:p>
        </p:txBody>
      </p:sp>
      <p:pic>
        <p:nvPicPr>
          <p:cNvPr id="8" name="图片 7"/>
          <p:cNvPicPr>
            <a:picLocks noChangeAspect="1"/>
          </p:cNvPicPr>
          <p:nvPr/>
        </p:nvPicPr>
        <p:blipFill>
          <a:blip r:embed="rId1"/>
          <a:stretch>
            <a:fillRect/>
          </a:stretch>
        </p:blipFill>
        <p:spPr>
          <a:xfrm>
            <a:off x="251460" y="3789045"/>
            <a:ext cx="2152015" cy="1003935"/>
          </a:xfrm>
          <a:prstGeom prst="rect">
            <a:avLst/>
          </a:prstGeom>
        </p:spPr>
      </p:pic>
      <p:pic>
        <p:nvPicPr>
          <p:cNvPr id="9" name="图片 8"/>
          <p:cNvPicPr>
            <a:picLocks noChangeAspect="1"/>
          </p:cNvPicPr>
          <p:nvPr/>
        </p:nvPicPr>
        <p:blipFill>
          <a:blip r:embed="rId2"/>
          <a:stretch>
            <a:fillRect/>
          </a:stretch>
        </p:blipFill>
        <p:spPr>
          <a:xfrm>
            <a:off x="276225" y="4862195"/>
            <a:ext cx="7426960" cy="18421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7" name="文本框 6"/>
          <p:cNvSpPr txBox="1"/>
          <p:nvPr/>
        </p:nvSpPr>
        <p:spPr>
          <a:xfrm>
            <a:off x="251460" y="908685"/>
            <a:ext cx="3970655" cy="368300"/>
          </a:xfrm>
          <a:prstGeom prst="rect">
            <a:avLst/>
          </a:prstGeom>
          <a:solidFill>
            <a:schemeClr val="accent1">
              <a:lumMod val="25000"/>
            </a:schemeClr>
          </a:solidFill>
        </p:spPr>
        <p:txBody>
          <a:bodyPr wrap="square" rtlCol="0">
            <a:spAutoFit/>
          </a:bodyPr>
          <a:p>
            <a:pPr algn="ctr"/>
            <a:r>
              <a:rPr lang="zh-CN" altLang="en-US">
                <a:solidFill>
                  <a:schemeClr val="bg1"/>
                </a:solidFill>
              </a:rPr>
              <a:t>清晰的表述（</a:t>
            </a:r>
            <a:r>
              <a:rPr lang="en-US" altLang="zh-CN">
                <a:solidFill>
                  <a:schemeClr val="bg1"/>
                </a:solidFill>
              </a:rPr>
              <a:t>clean representation</a:t>
            </a:r>
            <a:r>
              <a:rPr lang="zh-CN" altLang="en-US">
                <a:solidFill>
                  <a:schemeClr val="bg1"/>
                </a:solidFill>
              </a:rPr>
              <a:t>）</a:t>
            </a:r>
            <a:endParaRPr lang="zh-CN" altLang="en-US">
              <a:solidFill>
                <a:schemeClr val="bg1"/>
              </a:solidFill>
            </a:endParaRPr>
          </a:p>
        </p:txBody>
      </p:sp>
      <p:sp>
        <p:nvSpPr>
          <p:cNvPr id="6" name="文本框 5"/>
          <p:cNvSpPr txBox="1"/>
          <p:nvPr/>
        </p:nvSpPr>
        <p:spPr>
          <a:xfrm>
            <a:off x="247015" y="1409065"/>
            <a:ext cx="8501380" cy="922020"/>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zh-CN" altLang="en-US"/>
              <a:t>好的</a:t>
            </a:r>
            <a:r>
              <a:rPr lang="en-US" altLang="zh-CN"/>
              <a:t>Prolog</a:t>
            </a:r>
            <a:r>
              <a:rPr lang="zh-CN" altLang="en-US"/>
              <a:t>代码：可以区分每个成分的种类与主</a:t>
            </a:r>
            <a:r>
              <a:rPr lang="zh-CN" altLang="en-US"/>
              <a:t>函子</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坏的</a:t>
            </a:r>
            <a:r>
              <a:rPr lang="en-US" altLang="zh-CN"/>
              <a:t>Prolog</a:t>
            </a:r>
            <a:r>
              <a:rPr lang="zh-CN" altLang="en-US"/>
              <a:t>代码：无法通过主函子区分成分的</a:t>
            </a:r>
            <a:r>
              <a:rPr lang="zh-CN" altLang="en-US"/>
              <a:t>种类</a:t>
            </a:r>
            <a:endParaRPr lang="zh-CN" altLang="en-US"/>
          </a:p>
        </p:txBody>
      </p:sp>
      <p:sp>
        <p:nvSpPr>
          <p:cNvPr id="8" name="文本框 7"/>
          <p:cNvSpPr txBox="1"/>
          <p:nvPr/>
        </p:nvSpPr>
        <p:spPr>
          <a:xfrm>
            <a:off x="251460" y="2493010"/>
            <a:ext cx="830580" cy="368300"/>
          </a:xfrm>
          <a:prstGeom prst="rect">
            <a:avLst/>
          </a:prstGeom>
          <a:solidFill>
            <a:schemeClr val="accent1">
              <a:lumMod val="25000"/>
            </a:schemeClr>
          </a:solidFill>
        </p:spPr>
        <p:txBody>
          <a:bodyPr wrap="square" rtlCol="0">
            <a:spAutoFit/>
          </a:bodyPr>
          <a:p>
            <a:pPr algn="ctr"/>
            <a:r>
              <a:rPr lang="zh-CN" altLang="en-US">
                <a:solidFill>
                  <a:schemeClr val="bg1"/>
                </a:solidFill>
              </a:rPr>
              <a:t>例子</a:t>
            </a:r>
            <a:endParaRPr lang="zh-CN" altLang="en-US">
              <a:solidFill>
                <a:schemeClr val="bg1"/>
              </a:solidFill>
            </a:endParaRPr>
          </a:p>
        </p:txBody>
      </p:sp>
      <p:sp>
        <p:nvSpPr>
          <p:cNvPr id="9" name="文本框 8"/>
          <p:cNvSpPr txBox="1"/>
          <p:nvPr/>
        </p:nvSpPr>
        <p:spPr>
          <a:xfrm>
            <a:off x="258445" y="3088640"/>
            <a:ext cx="8489950" cy="1476375"/>
          </a:xfrm>
          <a:prstGeom prst="rect">
            <a:avLst/>
          </a:prstGeom>
          <a:noFill/>
          <a:ln w="28575" cmpd="dbl">
            <a:solidFill>
              <a:schemeClr val="accent1">
                <a:shade val="50000"/>
              </a:schemeClr>
            </a:solidFill>
            <a:prstDash val="solid"/>
          </a:ln>
        </p:spPr>
        <p:txBody>
          <a:bodyPr wrap="square" rtlCol="0">
            <a:spAutoFit/>
          </a:bodyPr>
          <a:p>
            <a:r>
              <a:rPr lang="zh-CN" altLang="en-US"/>
              <a:t>任务：在</a:t>
            </a:r>
            <a:r>
              <a:rPr lang="en-US" altLang="zh-CN"/>
              <a:t>prolog</a:t>
            </a:r>
            <a:r>
              <a:rPr lang="zh-CN" altLang="en-US"/>
              <a:t>中表示一个</a:t>
            </a:r>
            <a:r>
              <a:rPr lang="zh-CN" altLang="en-US"/>
              <a:t>满二叉树</a:t>
            </a:r>
            <a:endParaRPr lang="zh-CN" altLang="en-US"/>
          </a:p>
          <a:p>
            <a:endParaRPr lang="zh-CN" altLang="en-US"/>
          </a:p>
          <a:p>
            <a:r>
              <a:rPr lang="zh-CN" altLang="en-US">
                <a:highlight>
                  <a:srgbClr val="00FF00"/>
                </a:highlight>
              </a:rPr>
              <a:t>方案一</a:t>
            </a:r>
            <a:r>
              <a:rPr lang="zh-CN" altLang="en-US"/>
              <a:t>：</a:t>
            </a:r>
            <a:r>
              <a:rPr lang="en-US" altLang="zh-CN"/>
              <a:t>leaf(L)</a:t>
            </a:r>
            <a:r>
              <a:rPr lang="zh-CN" altLang="en-US"/>
              <a:t>表示叶子</a:t>
            </a:r>
            <a:r>
              <a:rPr lang="en-US" altLang="zh-CN"/>
              <a:t>L</a:t>
            </a:r>
            <a:r>
              <a:rPr lang="zh-CN" altLang="en-US"/>
              <a:t>，</a:t>
            </a:r>
            <a:r>
              <a:rPr lang="en-US" altLang="zh-CN"/>
              <a:t> node(Left, Right)</a:t>
            </a:r>
            <a:r>
              <a:rPr lang="zh-CN" altLang="en-US"/>
              <a:t>示一个节点及其两个子节点</a:t>
            </a:r>
            <a:endParaRPr lang="zh-CN" altLang="en-US"/>
          </a:p>
          <a:p>
            <a:endParaRPr lang="zh-CN" altLang="en-US"/>
          </a:p>
          <a:p>
            <a:r>
              <a:rPr lang="zh-CN" altLang="en-US">
                <a:highlight>
                  <a:srgbClr val="FF0000"/>
                </a:highlight>
              </a:rPr>
              <a:t>方案二</a:t>
            </a:r>
            <a:r>
              <a:rPr lang="zh-CN" altLang="en-US"/>
              <a:t>：只使用</a:t>
            </a:r>
            <a:r>
              <a:rPr lang="en-US" altLang="zh-CN"/>
              <a:t>node(_, _)</a:t>
            </a:r>
            <a:endParaRPr lang="en-US" altLang="zh-CN"/>
          </a:p>
        </p:txBody>
      </p:sp>
      <p:sp>
        <p:nvSpPr>
          <p:cNvPr id="10" name="文本框 9"/>
          <p:cNvSpPr txBox="1"/>
          <p:nvPr/>
        </p:nvSpPr>
        <p:spPr>
          <a:xfrm>
            <a:off x="270510" y="4739005"/>
            <a:ext cx="8477885" cy="645160"/>
          </a:xfrm>
          <a:prstGeom prst="rect">
            <a:avLst/>
          </a:prstGeom>
          <a:noFill/>
        </p:spPr>
        <p:txBody>
          <a:bodyPr wrap="square" rtlCol="0">
            <a:spAutoFit/>
          </a:bodyPr>
          <a:p>
            <a:r>
              <a:rPr lang="zh-CN" altLang="en-US"/>
              <a:t>假设想要表达一个只有</a:t>
            </a:r>
            <a:r>
              <a:rPr lang="en-US" altLang="zh-CN"/>
              <a:t>1</a:t>
            </a:r>
            <a:r>
              <a:rPr lang="zh-CN" altLang="en-US"/>
              <a:t>个根节点，</a:t>
            </a:r>
            <a:r>
              <a:rPr lang="en-US" altLang="zh-CN"/>
              <a:t>2</a:t>
            </a:r>
            <a:r>
              <a:rPr lang="zh-CN" altLang="en-US"/>
              <a:t>个叶子节点的二叉树，那么</a:t>
            </a:r>
            <a:r>
              <a:rPr lang="en-US" altLang="zh-CN"/>
              <a:t>node(leaf(_), leaf(_))</a:t>
            </a:r>
            <a:r>
              <a:rPr lang="zh-CN" altLang="en-US"/>
              <a:t>足够精确，而</a:t>
            </a:r>
            <a:r>
              <a:rPr lang="en-US" altLang="zh-CN"/>
              <a:t>node(_, _)</a:t>
            </a:r>
            <a:r>
              <a:rPr lang="zh-CN" altLang="en-US"/>
              <a:t>不再</a:t>
            </a:r>
            <a:r>
              <a:rPr lang="zh-CN" altLang="en-US"/>
              <a:t>精确，</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a:t>
            </a:r>
            <a:r>
              <a:rPr lang="zh-CN" altLang="en-US"/>
              <a:t>阅读</a:t>
            </a:r>
            <a:endParaRPr lang="zh-CN" altLang="en-US"/>
          </a:p>
        </p:txBody>
      </p:sp>
      <p:sp>
        <p:nvSpPr>
          <p:cNvPr id="7" name="文本框 6"/>
          <p:cNvSpPr txBox="1"/>
          <p:nvPr/>
        </p:nvSpPr>
        <p:spPr>
          <a:xfrm>
            <a:off x="251460" y="908685"/>
            <a:ext cx="3763010" cy="368300"/>
          </a:xfrm>
          <a:prstGeom prst="rect">
            <a:avLst/>
          </a:prstGeom>
          <a:solidFill>
            <a:schemeClr val="accent1">
              <a:lumMod val="25000"/>
            </a:schemeClr>
          </a:solidFill>
        </p:spPr>
        <p:txBody>
          <a:bodyPr wrap="square" rtlCol="0">
            <a:spAutoFit/>
          </a:bodyPr>
          <a:p>
            <a:pPr algn="ctr"/>
            <a:r>
              <a:rPr lang="zh-CN" altLang="en-US">
                <a:solidFill>
                  <a:schemeClr val="bg1"/>
                </a:solidFill>
              </a:rPr>
              <a:t>声明式阅读</a:t>
            </a:r>
            <a:r>
              <a:rPr lang="en-US" altLang="zh-CN">
                <a:solidFill>
                  <a:schemeClr val="bg1"/>
                </a:solidFill>
              </a:rPr>
              <a:t>(Declarative reading)</a:t>
            </a:r>
            <a:endParaRPr lang="en-US" altLang="zh-CN">
              <a:solidFill>
                <a:schemeClr val="bg1"/>
              </a:solidFill>
            </a:endParaRPr>
          </a:p>
        </p:txBody>
      </p:sp>
      <p:sp>
        <p:nvSpPr>
          <p:cNvPr id="4" name="文本框 3"/>
          <p:cNvSpPr txBox="1"/>
          <p:nvPr/>
        </p:nvSpPr>
        <p:spPr>
          <a:xfrm>
            <a:off x="264160" y="1426845"/>
            <a:ext cx="8340090" cy="2306955"/>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en-US" altLang="zh-CN"/>
              <a:t>Prolog </a:t>
            </a:r>
            <a:r>
              <a:rPr lang="zh-CN" altLang="en-US"/>
              <a:t>程序以声明的方式陈述了什么成立。</a:t>
            </a:r>
            <a:r>
              <a:rPr lang="en-US" altLang="zh-CN"/>
              <a:t>Prolog </a:t>
            </a:r>
            <a:r>
              <a:rPr lang="zh-CN" altLang="en-US"/>
              <a:t>程序由子句组成，每个子句要么是事实，要么是规则。事实陈述了什么</a:t>
            </a:r>
            <a:r>
              <a:rPr lang="en-US" altLang="zh-CN"/>
              <a:t> </a:t>
            </a:r>
            <a:r>
              <a:rPr lang="zh-CN" altLang="en-US"/>
              <a:t>始终为真。规则陈述了在特定条件下什么为真。</a:t>
            </a:r>
            <a:endParaRPr lang="zh-CN" altLang="en-US"/>
          </a:p>
          <a:p>
            <a:pPr marL="285750" indent="-285750">
              <a:buFont typeface="Arial" panose="020B0604020202020204" pitchFamily="34" charset="0"/>
              <a:buChar char="•"/>
            </a:pPr>
            <a:r>
              <a:rPr lang="zh-CN" altLang="en-US"/>
              <a:t>这种阅读</a:t>
            </a:r>
            <a:r>
              <a:rPr lang="en-US" altLang="zh-CN"/>
              <a:t> Prolog </a:t>
            </a:r>
            <a:r>
              <a:rPr lang="zh-CN" altLang="en-US"/>
              <a:t>程序的方式也称为</a:t>
            </a:r>
            <a:r>
              <a:rPr lang="en-US" altLang="zh-CN"/>
              <a:t> </a:t>
            </a:r>
            <a:r>
              <a:rPr lang="zh-CN" altLang="en-US"/>
              <a:t>推导式阅读（</a:t>
            </a:r>
            <a:r>
              <a:rPr lang="en-US" altLang="zh-CN"/>
              <a:t>concluding reading</a:t>
            </a:r>
            <a:r>
              <a:rPr lang="zh-CN" altLang="en-US"/>
              <a:t>）。</a:t>
            </a:r>
            <a:endParaRPr lang="zh-CN" altLang="en-US"/>
          </a:p>
          <a:p>
            <a:pPr marL="285750" indent="-285750">
              <a:buFont typeface="Arial" panose="020B0604020202020204" pitchFamily="34" charset="0"/>
              <a:buChar char="•"/>
            </a:pPr>
            <a:r>
              <a:rPr lang="zh-CN" altLang="en-US">
                <a:highlight>
                  <a:srgbClr val="FFFF00"/>
                </a:highlight>
              </a:rPr>
              <a:t>优点</a:t>
            </a:r>
            <a:r>
              <a:rPr lang="zh-CN" altLang="en-US"/>
              <a:t>：描述清晰、易于理解和使用</a:t>
            </a:r>
            <a:r>
              <a:rPr lang="en-US" altLang="zh-CN"/>
              <a:t>——</a:t>
            </a:r>
            <a:r>
              <a:rPr lang="zh-CN" altLang="en-US"/>
              <a:t>你只需陈述在何种条件下什么成立，</a:t>
            </a:r>
            <a:r>
              <a:rPr lang="en-US" altLang="zh-CN"/>
              <a:t>Prolog </a:t>
            </a:r>
            <a:r>
              <a:rPr lang="zh-CN" altLang="en-US"/>
              <a:t>引擎会自动为你搜索解。</a:t>
            </a:r>
            <a:endParaRPr lang="zh-CN" altLang="en-US"/>
          </a:p>
          <a:p>
            <a:pPr marL="285750" indent="-285750">
              <a:buFont typeface="Arial" panose="020B0604020202020204" pitchFamily="34" charset="0"/>
              <a:buChar char="•"/>
            </a:pPr>
            <a:r>
              <a:rPr lang="zh-CN" altLang="en-US">
                <a:highlight>
                  <a:srgbClr val="FF0000"/>
                </a:highlight>
              </a:rPr>
              <a:t>缺点</a:t>
            </a:r>
            <a:r>
              <a:rPr lang="zh-CN" altLang="en-US"/>
              <a:t>：无法解释为何逻辑等价的程序变体在性能或可终止性方面会有差异。</a:t>
            </a:r>
            <a:endParaRPr lang="zh-CN" altLang="en-US"/>
          </a:p>
          <a:p>
            <a:endParaRPr lang="zh-CN" altLang="en-US"/>
          </a:p>
        </p:txBody>
      </p:sp>
      <p:sp>
        <p:nvSpPr>
          <p:cNvPr id="6" name="文本框 5"/>
          <p:cNvSpPr txBox="1"/>
          <p:nvPr/>
        </p:nvSpPr>
        <p:spPr>
          <a:xfrm>
            <a:off x="251460" y="4357370"/>
            <a:ext cx="8322310" cy="1753235"/>
          </a:xfrm>
          <a:prstGeom prst="rect">
            <a:avLst/>
          </a:prstGeom>
          <a:noFill/>
          <a:ln w="28575" cmpd="dbl">
            <a:solidFill>
              <a:schemeClr val="accent1">
                <a:shade val="50000"/>
              </a:schemeClr>
            </a:solidFill>
            <a:prstDash val="solid"/>
          </a:ln>
        </p:spPr>
        <p:txBody>
          <a:bodyPr wrap="square" rtlCol="0">
            <a:spAutoFit/>
          </a:bodyPr>
          <a:p>
            <a:r>
              <a:rPr lang="en-US" altLang="zh-CN"/>
              <a:t>list_list_together([], Bs, Bs).</a:t>
            </a:r>
            <a:endParaRPr lang="en-US" altLang="zh-CN"/>
          </a:p>
          <a:p>
            <a:r>
              <a:rPr lang="en-US" altLang="zh-CN"/>
              <a:t>list_list_together([A|As], Bs, [A|Cs]) :-</a:t>
            </a:r>
            <a:endParaRPr lang="en-US" altLang="zh-CN"/>
          </a:p>
          <a:p>
            <a:r>
              <a:rPr lang="en-US" altLang="zh-CN"/>
              <a:t>        list_list_together(As, Bs, Cs).</a:t>
            </a:r>
            <a:endParaRPr lang="en-US" altLang="zh-CN"/>
          </a:p>
          <a:p>
            <a:pPr marL="342900" indent="-342900">
              <a:buAutoNum type="arabicPeriod"/>
            </a:pPr>
            <a:r>
              <a:rPr lang="zh-CN" altLang="en-US"/>
              <a:t>空列表</a:t>
            </a:r>
            <a:r>
              <a:rPr lang="en-US" altLang="zh-CN"/>
              <a:t> [] </a:t>
            </a:r>
            <a:r>
              <a:rPr lang="zh-CN" altLang="en-US"/>
              <a:t>与任意列表</a:t>
            </a:r>
            <a:r>
              <a:rPr lang="en-US" altLang="zh-CN"/>
              <a:t> Bs </a:t>
            </a:r>
            <a:r>
              <a:rPr lang="zh-CN" altLang="en-US"/>
              <a:t>的拼接就是</a:t>
            </a:r>
            <a:r>
              <a:rPr lang="en-US" altLang="zh-CN"/>
              <a:t> Bs </a:t>
            </a:r>
            <a:r>
              <a:rPr lang="zh-CN" altLang="en-US"/>
              <a:t>本身。</a:t>
            </a:r>
            <a:endParaRPr lang="zh-CN" altLang="en-US"/>
          </a:p>
          <a:p>
            <a:pPr marL="342900" indent="-342900">
              <a:buAutoNum type="arabicPeriod"/>
            </a:pPr>
            <a:r>
              <a:rPr lang="zh-CN" altLang="en-US"/>
              <a:t>如果列表</a:t>
            </a:r>
            <a:r>
              <a:rPr lang="en-US" altLang="zh-CN"/>
              <a:t> As </a:t>
            </a:r>
            <a:r>
              <a:rPr lang="zh-CN" altLang="en-US"/>
              <a:t>与</a:t>
            </a:r>
            <a:r>
              <a:rPr lang="en-US" altLang="zh-CN"/>
              <a:t> Bs </a:t>
            </a:r>
            <a:r>
              <a:rPr lang="zh-CN" altLang="en-US"/>
              <a:t>的拼接是</a:t>
            </a:r>
            <a:r>
              <a:rPr lang="en-US" altLang="zh-CN"/>
              <a:t> Cs</a:t>
            </a:r>
            <a:r>
              <a:rPr lang="zh-CN" altLang="en-US"/>
              <a:t>，那么对于任意元素</a:t>
            </a:r>
            <a:r>
              <a:rPr lang="en-US" altLang="zh-CN"/>
              <a:t> A</a:t>
            </a:r>
            <a:r>
              <a:rPr lang="zh-CN" altLang="en-US"/>
              <a:t>，列表</a:t>
            </a:r>
            <a:r>
              <a:rPr lang="en-US" altLang="zh-CN"/>
              <a:t> [A|As] </a:t>
            </a:r>
            <a:r>
              <a:rPr lang="zh-CN" altLang="en-US"/>
              <a:t>与</a:t>
            </a:r>
            <a:r>
              <a:rPr lang="en-US" altLang="zh-CN"/>
              <a:t> Bs </a:t>
            </a:r>
            <a:r>
              <a:rPr lang="zh-CN" altLang="en-US"/>
              <a:t>的拼接就是</a:t>
            </a:r>
            <a:r>
              <a:rPr lang="en-US" altLang="zh-CN"/>
              <a:t> [A|Cs]</a:t>
            </a:r>
            <a:endParaRPr lang="en-US" altLang="zh-CN"/>
          </a:p>
        </p:txBody>
      </p:sp>
      <p:sp>
        <p:nvSpPr>
          <p:cNvPr id="8" name="文本框 7"/>
          <p:cNvSpPr txBox="1"/>
          <p:nvPr/>
        </p:nvSpPr>
        <p:spPr>
          <a:xfrm>
            <a:off x="251460" y="3861435"/>
            <a:ext cx="1099185" cy="368300"/>
          </a:xfrm>
          <a:prstGeom prst="rect">
            <a:avLst/>
          </a:prstGeom>
          <a:solidFill>
            <a:schemeClr val="accent1">
              <a:lumMod val="25000"/>
            </a:schemeClr>
          </a:solidFill>
        </p:spPr>
        <p:txBody>
          <a:bodyPr wrap="square" rtlCol="0">
            <a:spAutoFit/>
          </a:bodyPr>
          <a:p>
            <a:pPr algn="ctr"/>
            <a:r>
              <a:rPr lang="zh-CN" altLang="en-US">
                <a:solidFill>
                  <a:schemeClr val="bg1"/>
                </a:solidFill>
              </a:rPr>
              <a:t>示例</a:t>
            </a:r>
            <a:endParaRPr lang="zh-CN" altLang="en-US">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a:t>
            </a:r>
            <a:r>
              <a:rPr lang="zh-CN" altLang="en-US"/>
              <a:t>阅读</a:t>
            </a:r>
            <a:endParaRPr lang="zh-CN" altLang="en-US"/>
          </a:p>
        </p:txBody>
      </p:sp>
      <p:sp>
        <p:nvSpPr>
          <p:cNvPr id="7" name="文本框 6"/>
          <p:cNvSpPr txBox="1"/>
          <p:nvPr/>
        </p:nvSpPr>
        <p:spPr>
          <a:xfrm>
            <a:off x="251460" y="908685"/>
            <a:ext cx="3763010" cy="368300"/>
          </a:xfrm>
          <a:prstGeom prst="rect">
            <a:avLst/>
          </a:prstGeom>
          <a:solidFill>
            <a:schemeClr val="accent1">
              <a:lumMod val="25000"/>
            </a:schemeClr>
          </a:solidFill>
        </p:spPr>
        <p:txBody>
          <a:bodyPr wrap="square" rtlCol="0">
            <a:spAutoFit/>
          </a:bodyPr>
          <a:p>
            <a:pPr algn="ctr"/>
            <a:r>
              <a:rPr lang="zh-CN" altLang="en-US">
                <a:solidFill>
                  <a:schemeClr val="bg1"/>
                </a:solidFill>
              </a:rPr>
              <a:t>过程式阅读（</a:t>
            </a:r>
            <a:r>
              <a:rPr lang="en-US" altLang="zh-CN">
                <a:solidFill>
                  <a:schemeClr val="bg1"/>
                </a:solidFill>
              </a:rPr>
              <a:t>Procedural reading</a:t>
            </a:r>
            <a:r>
              <a:rPr lang="zh-CN" altLang="en-US">
                <a:solidFill>
                  <a:schemeClr val="bg1"/>
                </a:solidFill>
              </a:rPr>
              <a:t>）</a:t>
            </a:r>
            <a:endParaRPr lang="zh-CN" altLang="en-US">
              <a:solidFill>
                <a:schemeClr val="bg1"/>
              </a:solidFill>
            </a:endParaRPr>
          </a:p>
        </p:txBody>
      </p:sp>
      <p:sp>
        <p:nvSpPr>
          <p:cNvPr id="4" name="文本框 3"/>
          <p:cNvSpPr txBox="1"/>
          <p:nvPr/>
        </p:nvSpPr>
        <p:spPr>
          <a:xfrm>
            <a:off x="4427855" y="939800"/>
            <a:ext cx="3512185" cy="337185"/>
          </a:xfrm>
          <a:prstGeom prst="rect">
            <a:avLst/>
          </a:prstGeom>
        </p:spPr>
        <p:txBody>
          <a:bodyPr wrap="square">
            <a:spAutoFit/>
          </a:bodyPr>
          <a:p>
            <a:pPr marL="0" indent="0"/>
            <a:r>
              <a:rPr lang="en-US" altLang="zh-CN" sz="1600" b="0" i="0">
                <a:solidFill>
                  <a:srgbClr val="223355"/>
                </a:solidFill>
                <a:latin typeface="+mj-lt"/>
                <a:ea typeface="JetBrainsMono"/>
                <a:cs typeface="+mj-lt"/>
              </a:rPr>
              <a:t>----</a:t>
            </a:r>
            <a:r>
              <a:rPr lang="zh-CN" altLang="en-US" sz="1600" b="0" i="0">
                <a:solidFill>
                  <a:srgbClr val="223355"/>
                </a:solidFill>
                <a:latin typeface="+mj-lt"/>
                <a:ea typeface="JetBrainsMono"/>
                <a:cs typeface="+mj-lt"/>
              </a:rPr>
              <a:t>考虑 </a:t>
            </a:r>
            <a:r>
              <a:rPr lang="en-US" altLang="zh-CN" sz="1600" b="0" i="0">
                <a:solidFill>
                  <a:srgbClr val="223355"/>
                </a:solidFill>
                <a:latin typeface="+mj-lt"/>
                <a:ea typeface="JetBrainsMono"/>
                <a:cs typeface="+mj-lt"/>
              </a:rPr>
              <a:t>Prolog </a:t>
            </a:r>
            <a:r>
              <a:rPr lang="zh-CN" altLang="en-US" sz="1600" b="0" i="0">
                <a:solidFill>
                  <a:srgbClr val="223355"/>
                </a:solidFill>
                <a:latin typeface="+mj-lt"/>
                <a:ea typeface="JetBrainsMono"/>
                <a:cs typeface="+mj-lt"/>
              </a:rPr>
              <a:t>引擎的实际计算策略。</a:t>
            </a:r>
            <a:endParaRPr lang="zh-CN" altLang="en-US" sz="1600" b="0" i="0">
              <a:solidFill>
                <a:srgbClr val="223355"/>
              </a:solidFill>
              <a:latin typeface="+mj-lt"/>
              <a:ea typeface="JetBrainsMono"/>
              <a:cs typeface="+mj-lt"/>
            </a:endParaRPr>
          </a:p>
        </p:txBody>
      </p:sp>
      <p:sp>
        <p:nvSpPr>
          <p:cNvPr id="6" name="文本框 5"/>
          <p:cNvSpPr txBox="1"/>
          <p:nvPr/>
        </p:nvSpPr>
        <p:spPr>
          <a:xfrm>
            <a:off x="251460" y="1988820"/>
            <a:ext cx="8477885" cy="922020"/>
          </a:xfrm>
          <a:prstGeom prst="rect">
            <a:avLst/>
          </a:prstGeom>
          <a:noFill/>
          <a:ln w="28575" cmpd="dbl">
            <a:solidFill>
              <a:schemeClr val="accent1">
                <a:shade val="50000"/>
              </a:schemeClr>
            </a:solidFill>
            <a:prstDash val="solid"/>
          </a:ln>
        </p:spPr>
        <p:txBody>
          <a:bodyPr wrap="square" rtlCol="0">
            <a:spAutoFit/>
          </a:bodyPr>
          <a:p>
            <a:pPr marL="342900" indent="-342900">
              <a:buAutoNum type="arabicPeriod"/>
            </a:pPr>
            <a:r>
              <a:rPr lang="en-US" altLang="zh-CN"/>
              <a:t>Prolog </a:t>
            </a:r>
            <a:r>
              <a:rPr lang="zh-CN" altLang="en-US"/>
              <a:t>变量是真正的变量，可能未绑定或只部分实例化</a:t>
            </a:r>
            <a:r>
              <a:rPr lang="en-US" altLang="zh-CN"/>
              <a:t>——</a:t>
            </a:r>
            <a:r>
              <a:rPr lang="zh-CN" altLang="en-US"/>
              <a:t>大多数其他语言的变量不允许这样。</a:t>
            </a:r>
            <a:endParaRPr lang="zh-CN" altLang="en-US"/>
          </a:p>
          <a:p>
            <a:pPr marL="342900" indent="-342900">
              <a:buAutoNum type="arabicPeriod"/>
            </a:pPr>
            <a:r>
              <a:rPr lang="en-US" altLang="zh-CN"/>
              <a:t>Prolog </a:t>
            </a:r>
            <a:r>
              <a:rPr lang="zh-CN" altLang="en-US"/>
              <a:t>内置回溯（</a:t>
            </a:r>
            <a:r>
              <a:rPr lang="en-US" altLang="zh-CN"/>
              <a:t>backtracking</a:t>
            </a:r>
            <a:r>
              <a:rPr lang="zh-CN" altLang="en-US"/>
              <a:t>）机制，会穷举地尝试所有备选分支。</a:t>
            </a:r>
            <a:endParaRPr lang="zh-CN" altLang="en-US"/>
          </a:p>
        </p:txBody>
      </p:sp>
      <p:sp>
        <p:nvSpPr>
          <p:cNvPr id="8" name="文本框 7"/>
          <p:cNvSpPr txBox="1"/>
          <p:nvPr/>
        </p:nvSpPr>
        <p:spPr>
          <a:xfrm>
            <a:off x="251460" y="1512570"/>
            <a:ext cx="3763010" cy="368300"/>
          </a:xfrm>
          <a:prstGeom prst="rect">
            <a:avLst/>
          </a:prstGeom>
          <a:solidFill>
            <a:schemeClr val="accent1">
              <a:lumMod val="25000"/>
            </a:schemeClr>
          </a:solidFill>
        </p:spPr>
        <p:txBody>
          <a:bodyPr wrap="square" rtlCol="0">
            <a:spAutoFit/>
          </a:bodyPr>
          <a:p>
            <a:pPr algn="ctr"/>
            <a:r>
              <a:rPr lang="zh-CN" altLang="en-US">
                <a:solidFill>
                  <a:schemeClr val="bg1"/>
                </a:solidFill>
              </a:rPr>
              <a:t>调用</a:t>
            </a:r>
            <a:r>
              <a:rPr lang="en-US" altLang="zh-CN">
                <a:solidFill>
                  <a:schemeClr val="bg1"/>
                </a:solidFill>
              </a:rPr>
              <a:t>Prolog</a:t>
            </a:r>
            <a:r>
              <a:rPr lang="zh-CN" altLang="en-US">
                <a:solidFill>
                  <a:schemeClr val="bg1"/>
                </a:solidFill>
              </a:rPr>
              <a:t>谓词和其他语言的</a:t>
            </a:r>
            <a:r>
              <a:rPr lang="zh-CN" altLang="en-US">
                <a:solidFill>
                  <a:schemeClr val="bg1"/>
                </a:solidFill>
              </a:rPr>
              <a:t>区别</a:t>
            </a:r>
            <a:endParaRPr lang="zh-CN" altLang="en-US">
              <a:solidFill>
                <a:schemeClr val="bg1"/>
              </a:solidFill>
            </a:endParaRPr>
          </a:p>
        </p:txBody>
      </p:sp>
      <p:sp>
        <p:nvSpPr>
          <p:cNvPr id="9" name="文本框 8"/>
          <p:cNvSpPr txBox="1"/>
          <p:nvPr/>
        </p:nvSpPr>
        <p:spPr>
          <a:xfrm>
            <a:off x="208280" y="3147060"/>
            <a:ext cx="8540115" cy="922020"/>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zh-CN" altLang="en-US">
                <a:highlight>
                  <a:srgbClr val="FFFF00"/>
                </a:highlight>
              </a:rPr>
              <a:t>优点</a:t>
            </a:r>
            <a:r>
              <a:rPr lang="zh-CN" altLang="en-US"/>
              <a:t>：能够解释不同程序变体之间的性能差异与终止性质。</a:t>
            </a:r>
            <a:endParaRPr lang="zh-CN" altLang="en-US"/>
          </a:p>
          <a:p>
            <a:pPr marL="285750" indent="-285750">
              <a:buFont typeface="Arial" panose="020B0604020202020204" pitchFamily="34" charset="0"/>
              <a:buChar char="•"/>
            </a:pPr>
            <a:r>
              <a:rPr lang="zh-CN" altLang="en-US">
                <a:highlight>
                  <a:srgbClr val="FF0000"/>
                </a:highlight>
              </a:rPr>
              <a:t>缺点</a:t>
            </a:r>
            <a:r>
              <a:rPr lang="zh-CN" altLang="en-US"/>
              <a:t>：从过程角度理解</a:t>
            </a:r>
            <a:r>
              <a:rPr lang="en-US" altLang="zh-CN"/>
              <a:t> Prolog </a:t>
            </a:r>
            <a:r>
              <a:rPr lang="zh-CN" altLang="en-US"/>
              <a:t>程序要比理解其他语言的控制流困难得多，需要考虑变量的实例化状态、变量之间的别名（</a:t>
            </a:r>
            <a:r>
              <a:rPr lang="en-US" altLang="zh-CN"/>
              <a:t>aliasing</a:t>
            </a:r>
            <a:r>
              <a:rPr lang="zh-CN" altLang="en-US"/>
              <a:t>）、回溯时出现的可选分支。</a:t>
            </a:r>
            <a:endParaRPr lang="zh-CN" altLang="en-US"/>
          </a:p>
        </p:txBody>
      </p:sp>
      <p:sp>
        <p:nvSpPr>
          <p:cNvPr id="10" name="文本框 9"/>
          <p:cNvSpPr txBox="1"/>
          <p:nvPr/>
        </p:nvSpPr>
        <p:spPr>
          <a:xfrm>
            <a:off x="251460" y="4305300"/>
            <a:ext cx="1099185" cy="368300"/>
          </a:xfrm>
          <a:prstGeom prst="rect">
            <a:avLst/>
          </a:prstGeom>
          <a:solidFill>
            <a:schemeClr val="accent1">
              <a:lumMod val="25000"/>
            </a:schemeClr>
          </a:solidFill>
        </p:spPr>
        <p:txBody>
          <a:bodyPr wrap="square" rtlCol="0">
            <a:spAutoFit/>
          </a:bodyPr>
          <a:p>
            <a:pPr algn="ctr"/>
            <a:r>
              <a:rPr lang="zh-CN" altLang="en-US">
                <a:solidFill>
                  <a:schemeClr val="bg1"/>
                </a:solidFill>
              </a:rPr>
              <a:t>示例</a:t>
            </a:r>
            <a:endParaRPr lang="zh-CN" altLang="en-US">
              <a:solidFill>
                <a:schemeClr val="bg1"/>
              </a:solidFill>
            </a:endParaRPr>
          </a:p>
        </p:txBody>
      </p:sp>
      <p:sp>
        <p:nvSpPr>
          <p:cNvPr id="11" name="文本框 10"/>
          <p:cNvSpPr txBox="1"/>
          <p:nvPr/>
        </p:nvSpPr>
        <p:spPr>
          <a:xfrm>
            <a:off x="200025" y="5002530"/>
            <a:ext cx="8620125" cy="1476375"/>
          </a:xfrm>
          <a:prstGeom prst="rect">
            <a:avLst/>
          </a:prstGeom>
          <a:noFill/>
          <a:ln w="28575" cmpd="dbl">
            <a:solidFill>
              <a:schemeClr val="accent1">
                <a:shade val="50000"/>
              </a:schemeClr>
            </a:solidFill>
            <a:prstDash val="solid"/>
          </a:ln>
        </p:spPr>
        <p:txBody>
          <a:bodyPr wrap="square" rtlCol="0">
            <a:spAutoFit/>
          </a:bodyPr>
          <a:p>
            <a:r>
              <a:rPr lang="en-US" altLang="zh-CN">
                <a:sym typeface="+mn-ea"/>
              </a:rPr>
              <a:t>list_list_together([], Bs, Bs).</a:t>
            </a:r>
            <a:endParaRPr lang="en-US" altLang="zh-CN"/>
          </a:p>
          <a:p>
            <a:r>
              <a:rPr lang="en-US" altLang="zh-CN">
                <a:sym typeface="+mn-ea"/>
              </a:rPr>
              <a:t>list_list_together([A|As], Bs, [A|Cs]) :-</a:t>
            </a:r>
            <a:endParaRPr lang="en-US" altLang="zh-CN"/>
          </a:p>
          <a:p>
            <a:r>
              <a:rPr lang="en-US" altLang="zh-CN">
                <a:sym typeface="+mn-ea"/>
              </a:rPr>
              <a:t>        list_list_together(As, Bs, Cs).</a:t>
            </a:r>
            <a:endParaRPr lang="en-US" altLang="zh-CN"/>
          </a:p>
          <a:p>
            <a:endParaRPr lang="en-US" altLang="zh-CN"/>
          </a:p>
          <a:p>
            <a:r>
              <a:rPr lang="en-US" altLang="zh-CN"/>
              <a:t>?- list_list_together([x,y], [z], Cs).</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a:t>
            </a:r>
            <a:r>
              <a:rPr lang="zh-CN" altLang="en-US"/>
              <a:t>阅读</a:t>
            </a:r>
            <a:endParaRPr lang="zh-CN" altLang="en-US"/>
          </a:p>
        </p:txBody>
      </p:sp>
      <p:sp>
        <p:nvSpPr>
          <p:cNvPr id="4" name="文本框 3"/>
          <p:cNvSpPr txBox="1"/>
          <p:nvPr/>
        </p:nvSpPr>
        <p:spPr>
          <a:xfrm>
            <a:off x="251460" y="2564765"/>
            <a:ext cx="8251825" cy="1476375"/>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zh-CN" altLang="en-US"/>
              <a:t>删除某个目标（</a:t>
            </a:r>
            <a:r>
              <a:rPr lang="en-US" altLang="zh-CN"/>
              <a:t>goal</a:t>
            </a:r>
            <a:r>
              <a:rPr lang="zh-CN" altLang="en-US"/>
              <a:t>）最多只能使程序变得更通用（</a:t>
            </a:r>
            <a:r>
              <a:rPr lang="en-US" altLang="zh-CN"/>
              <a:t>more general</a:t>
            </a:r>
            <a:r>
              <a:rPr lang="zh-CN" altLang="en-US"/>
              <a:t>），绝不会变得更具体（</a:t>
            </a:r>
            <a:r>
              <a:rPr lang="en-US" altLang="zh-CN"/>
              <a:t>more specific</a:t>
            </a:r>
            <a:r>
              <a:rPr lang="zh-CN" altLang="en-US"/>
              <a:t>）；</a:t>
            </a:r>
            <a:endParaRPr lang="zh-CN" altLang="en-US"/>
          </a:p>
          <a:p>
            <a:pPr marL="285750" indent="-285750">
              <a:buFont typeface="Arial" panose="020B0604020202020204" pitchFamily="34" charset="0"/>
              <a:buChar char="•"/>
            </a:pPr>
            <a:r>
              <a:rPr lang="zh-CN" altLang="en-US"/>
              <a:t>删除某个子句（</a:t>
            </a:r>
            <a:r>
              <a:rPr lang="en-US" altLang="zh-CN"/>
              <a:t>clause</a:t>
            </a:r>
            <a:r>
              <a:rPr lang="zh-CN" altLang="en-US"/>
              <a:t>）最多只能使程序变得更具体，绝不会变得更通用；</a:t>
            </a:r>
            <a:endParaRPr lang="zh-CN" altLang="en-US"/>
          </a:p>
          <a:p>
            <a:pPr marL="285750" indent="-285750">
              <a:buFont typeface="Arial" panose="020B0604020202020204" pitchFamily="34" charset="0"/>
              <a:buChar char="•"/>
            </a:pPr>
            <a:r>
              <a:rPr lang="zh-CN" altLang="en-US"/>
              <a:t>在规则中任意两目标之间插入</a:t>
            </a:r>
            <a:r>
              <a:rPr lang="en-US" altLang="zh-CN"/>
              <a:t> false/0</a:t>
            </a:r>
            <a:r>
              <a:rPr lang="zh-CN" altLang="en-US"/>
              <a:t>，可以让我们忽略该点之后所有目标的过程效应。</a:t>
            </a:r>
            <a:endParaRPr lang="zh-CN" altLang="en-US"/>
          </a:p>
        </p:txBody>
      </p:sp>
      <p:sp>
        <p:nvSpPr>
          <p:cNvPr id="7" name="文本框 6"/>
          <p:cNvSpPr txBox="1"/>
          <p:nvPr/>
        </p:nvSpPr>
        <p:spPr>
          <a:xfrm>
            <a:off x="251460" y="908685"/>
            <a:ext cx="3295015" cy="368300"/>
          </a:xfrm>
          <a:prstGeom prst="rect">
            <a:avLst/>
          </a:prstGeom>
          <a:solidFill>
            <a:schemeClr val="accent1">
              <a:lumMod val="25000"/>
            </a:schemeClr>
          </a:solidFill>
        </p:spPr>
        <p:txBody>
          <a:bodyPr wrap="square" rtlCol="0">
            <a:spAutoFit/>
          </a:bodyPr>
          <a:p>
            <a:pPr algn="ctr"/>
            <a:r>
              <a:rPr lang="zh-CN" altLang="en-US">
                <a:solidFill>
                  <a:schemeClr val="bg1"/>
                </a:solidFill>
              </a:rPr>
              <a:t>程序切片（</a:t>
            </a:r>
            <a:r>
              <a:rPr lang="en-US" altLang="zh-CN">
                <a:solidFill>
                  <a:schemeClr val="bg1"/>
                </a:solidFill>
              </a:rPr>
              <a:t>Program Slicing</a:t>
            </a:r>
            <a:r>
              <a:rPr lang="zh-CN" altLang="en-US">
                <a:solidFill>
                  <a:schemeClr val="bg1"/>
                </a:solidFill>
              </a:rPr>
              <a:t>）</a:t>
            </a:r>
            <a:endParaRPr lang="en-US" altLang="zh-CN">
              <a:solidFill>
                <a:schemeClr val="bg1"/>
              </a:solidFill>
            </a:endParaRPr>
          </a:p>
        </p:txBody>
      </p:sp>
      <p:sp>
        <p:nvSpPr>
          <p:cNvPr id="6" name="文本框 5"/>
          <p:cNvSpPr txBox="1"/>
          <p:nvPr/>
        </p:nvSpPr>
        <p:spPr>
          <a:xfrm>
            <a:off x="273685" y="1412875"/>
            <a:ext cx="8251825" cy="583565"/>
          </a:xfrm>
          <a:prstGeom prst="rect">
            <a:avLst/>
          </a:prstGeom>
        </p:spPr>
        <p:txBody>
          <a:bodyPr wrap="square">
            <a:spAutoFit/>
          </a:bodyPr>
          <a:p>
            <a:pPr marL="0" indent="0"/>
            <a:r>
              <a:rPr lang="zh-CN" altLang="en-US" sz="1600" b="0" i="0">
                <a:solidFill>
                  <a:srgbClr val="223355"/>
                </a:solidFill>
                <a:latin typeface="+mj-lt"/>
                <a:ea typeface="JetBrainsMono"/>
                <a:cs typeface="+mj-lt"/>
              </a:rPr>
              <a:t>程序切片是一种简单而强大的技术，它利用纯 </a:t>
            </a:r>
            <a:r>
              <a:rPr lang="en-US" altLang="zh-CN" sz="1600" b="0" i="0">
                <a:solidFill>
                  <a:srgbClr val="223355"/>
                </a:solidFill>
                <a:latin typeface="+mj-lt"/>
                <a:ea typeface="JetBrainsMono"/>
                <a:cs typeface="+mj-lt"/>
              </a:rPr>
              <a:t>Prolog </a:t>
            </a:r>
            <a:r>
              <a:rPr lang="zh-CN" altLang="en-US" sz="1600" b="0" i="0">
                <a:solidFill>
                  <a:srgbClr val="223355"/>
                </a:solidFill>
                <a:latin typeface="+mj-lt"/>
                <a:ea typeface="JetBrainsMono"/>
                <a:cs typeface="+mj-lt"/>
              </a:rPr>
              <a:t>的一些非常通用的性质来研究对程序进行泛化（</a:t>
            </a:r>
            <a:r>
              <a:rPr lang="en-US" altLang="zh-CN" sz="1600" b="0" i="0">
                <a:solidFill>
                  <a:srgbClr val="223355"/>
                </a:solidFill>
                <a:latin typeface="+mj-lt"/>
                <a:ea typeface="JetBrainsMono"/>
                <a:cs typeface="+mj-lt"/>
              </a:rPr>
              <a:t>generalization</a:t>
            </a:r>
            <a:r>
              <a:rPr lang="zh-CN" altLang="en-US" sz="1600" b="0" i="0">
                <a:solidFill>
                  <a:srgbClr val="223355"/>
                </a:solidFill>
                <a:latin typeface="+mj-lt"/>
                <a:ea typeface="JetBrainsMono"/>
                <a:cs typeface="+mj-lt"/>
              </a:rPr>
              <a:t>）和特化（</a:t>
            </a:r>
            <a:r>
              <a:rPr lang="en-US" altLang="zh-CN" sz="1600" b="0" i="0">
                <a:solidFill>
                  <a:srgbClr val="223355"/>
                </a:solidFill>
                <a:latin typeface="+mj-lt"/>
                <a:ea typeface="JetBrainsMono"/>
                <a:cs typeface="+mj-lt"/>
              </a:rPr>
              <a:t>specialization</a:t>
            </a:r>
            <a:r>
              <a:rPr lang="zh-CN" altLang="en-US" sz="1600" b="0" i="0">
                <a:solidFill>
                  <a:srgbClr val="223355"/>
                </a:solidFill>
                <a:latin typeface="+mj-lt"/>
                <a:ea typeface="JetBrainsMono"/>
                <a:cs typeface="+mj-lt"/>
              </a:rPr>
              <a:t>）时所产生的影响。</a:t>
            </a:r>
            <a:endParaRPr lang="zh-CN" altLang="en-US" sz="1600" b="0" i="0">
              <a:solidFill>
                <a:srgbClr val="223355"/>
              </a:solidFill>
              <a:latin typeface="+mj-lt"/>
              <a:ea typeface="JetBrainsMono"/>
              <a:cs typeface="+mj-lt"/>
            </a:endParaRPr>
          </a:p>
        </p:txBody>
      </p:sp>
      <p:sp>
        <p:nvSpPr>
          <p:cNvPr id="10" name="文本框 9"/>
          <p:cNvSpPr txBox="1"/>
          <p:nvPr/>
        </p:nvSpPr>
        <p:spPr>
          <a:xfrm>
            <a:off x="251460" y="2132330"/>
            <a:ext cx="1099185" cy="368300"/>
          </a:xfrm>
          <a:prstGeom prst="rect">
            <a:avLst/>
          </a:prstGeom>
          <a:solidFill>
            <a:schemeClr val="accent1">
              <a:lumMod val="25000"/>
            </a:schemeClr>
          </a:solidFill>
        </p:spPr>
        <p:txBody>
          <a:bodyPr wrap="square" rtlCol="0">
            <a:spAutoFit/>
          </a:bodyPr>
          <a:p>
            <a:pPr algn="ctr"/>
            <a:r>
              <a:rPr lang="zh-CN" altLang="en-US">
                <a:solidFill>
                  <a:schemeClr val="bg1"/>
                </a:solidFill>
              </a:rPr>
              <a:t>性质</a:t>
            </a:r>
            <a:endParaRPr lang="zh-CN" altLang="en-US">
              <a:solidFill>
                <a:schemeClr val="bg1"/>
              </a:solidFill>
            </a:endParaRPr>
          </a:p>
        </p:txBody>
      </p:sp>
      <p:sp>
        <p:nvSpPr>
          <p:cNvPr id="8" name="文本框 7"/>
          <p:cNvSpPr txBox="1"/>
          <p:nvPr/>
        </p:nvSpPr>
        <p:spPr>
          <a:xfrm>
            <a:off x="251460" y="4305300"/>
            <a:ext cx="1099185" cy="368300"/>
          </a:xfrm>
          <a:prstGeom prst="rect">
            <a:avLst/>
          </a:prstGeom>
          <a:solidFill>
            <a:schemeClr val="accent1">
              <a:lumMod val="25000"/>
            </a:schemeClr>
          </a:solidFill>
        </p:spPr>
        <p:txBody>
          <a:bodyPr wrap="square" rtlCol="0">
            <a:spAutoFit/>
          </a:bodyPr>
          <a:p>
            <a:pPr algn="ctr"/>
            <a:r>
              <a:rPr lang="zh-CN" altLang="en-US">
                <a:solidFill>
                  <a:schemeClr val="bg1"/>
                </a:solidFill>
              </a:rPr>
              <a:t>示例</a:t>
            </a:r>
            <a:endParaRPr lang="zh-CN" altLang="en-US">
              <a:solidFill>
                <a:schemeClr val="bg1"/>
              </a:solidFill>
            </a:endParaRPr>
          </a:p>
        </p:txBody>
      </p:sp>
      <p:sp>
        <p:nvSpPr>
          <p:cNvPr id="9" name="文本框 8"/>
          <p:cNvSpPr txBox="1"/>
          <p:nvPr/>
        </p:nvSpPr>
        <p:spPr>
          <a:xfrm>
            <a:off x="252730" y="4873625"/>
            <a:ext cx="2941320" cy="1476375"/>
          </a:xfrm>
          <a:prstGeom prst="rect">
            <a:avLst/>
          </a:prstGeom>
          <a:noFill/>
          <a:ln w="28575" cmpd="dbl">
            <a:solidFill>
              <a:schemeClr val="accent1">
                <a:shade val="50000"/>
              </a:schemeClr>
            </a:solidFill>
            <a:prstDash val="solid"/>
          </a:ln>
        </p:spPr>
        <p:txBody>
          <a:bodyPr wrap="square" rtlCol="0">
            <a:spAutoFit/>
          </a:bodyPr>
          <a:p>
            <a:r>
              <a:rPr lang="en-US" altLang="zh-CN"/>
              <a:t>list_length([_|Ls], N) :-</a:t>
            </a:r>
            <a:endParaRPr lang="en-US" altLang="zh-CN"/>
          </a:p>
          <a:p>
            <a:r>
              <a:rPr lang="en-US" altLang="zh-CN"/>
              <a:t>    list_length(Ls, N0),</a:t>
            </a:r>
            <a:endParaRPr lang="en-US" altLang="zh-CN"/>
          </a:p>
          <a:p>
            <a:r>
              <a:rPr lang="en-US" altLang="zh-CN"/>
              <a:t>    N #&gt; 0,</a:t>
            </a:r>
            <a:endParaRPr lang="en-US" altLang="zh-CN"/>
          </a:p>
          <a:p>
            <a:r>
              <a:rPr lang="en-US" altLang="zh-CN"/>
              <a:t>    N #= N0 + 1.</a:t>
            </a:r>
            <a:endParaRPr lang="en-US" altLang="zh-CN"/>
          </a:p>
          <a:p>
            <a:r>
              <a:rPr lang="en-US" altLang="zh-CN"/>
              <a:t>list_length([], 0).</a:t>
            </a:r>
            <a:endParaRPr lang="en-US" altLang="zh-CN"/>
          </a:p>
        </p:txBody>
      </p:sp>
      <p:sp>
        <p:nvSpPr>
          <p:cNvPr id="11" name="文本框 10"/>
          <p:cNvSpPr txBox="1"/>
          <p:nvPr/>
        </p:nvSpPr>
        <p:spPr>
          <a:xfrm>
            <a:off x="3312795" y="4872990"/>
            <a:ext cx="5190490" cy="1477010"/>
          </a:xfrm>
          <a:prstGeom prst="rect">
            <a:avLst/>
          </a:prstGeom>
          <a:noFill/>
          <a:ln w="28575" cmpd="dbl">
            <a:solidFill>
              <a:schemeClr val="accent1">
                <a:shade val="50000"/>
              </a:schemeClr>
            </a:solidFill>
            <a:prstDash val="solid"/>
          </a:ln>
        </p:spPr>
        <p:txBody>
          <a:bodyPr wrap="square" rtlCol="0">
            <a:noAutofit/>
          </a:bodyPr>
          <a:p>
            <a:pPr marL="285750" indent="-285750">
              <a:buFont typeface="Arial" panose="020B0604020202020204" pitchFamily="34" charset="0"/>
              <a:buChar char="•"/>
            </a:pPr>
            <a:r>
              <a:rPr lang="zh-CN" altLang="en-US"/>
              <a:t>当列表已充分实例化时，该谓词表现正常</a:t>
            </a:r>
            <a:endParaRPr lang="zh-CN" altLang="en-US"/>
          </a:p>
          <a:p>
            <a:pPr marL="285750" indent="-285750">
              <a:buFont typeface="Arial" panose="020B0604020202020204" pitchFamily="34" charset="0"/>
              <a:buChar char="•"/>
            </a:pPr>
            <a:r>
              <a:rPr lang="zh-CN" altLang="en-US"/>
              <a:t>但对于最通用的查询，它不会产生任何解，也不会终止。</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的全局</a:t>
            </a:r>
            <a:r>
              <a:rPr lang="zh-CN" altLang="en-US"/>
              <a:t>变量？</a:t>
            </a:r>
            <a:endParaRPr lang="zh-CN" altLang="en-US"/>
          </a:p>
        </p:txBody>
      </p:sp>
      <p:sp>
        <p:nvSpPr>
          <p:cNvPr id="6" name="文本框 5"/>
          <p:cNvSpPr txBox="1"/>
          <p:nvPr/>
        </p:nvSpPr>
        <p:spPr>
          <a:xfrm>
            <a:off x="251460" y="981075"/>
            <a:ext cx="8482965" cy="368300"/>
          </a:xfrm>
          <a:prstGeom prst="rect">
            <a:avLst/>
          </a:prstGeom>
          <a:noFill/>
          <a:ln w="28575" cmpd="dbl">
            <a:noFill/>
            <a:prstDash val="solid"/>
          </a:ln>
        </p:spPr>
        <p:txBody>
          <a:bodyPr wrap="square" rtlCol="0">
            <a:spAutoFit/>
          </a:bodyPr>
          <a:p>
            <a:r>
              <a:rPr lang="zh-CN" altLang="en-US"/>
              <a:t>没错！</a:t>
            </a:r>
            <a:r>
              <a:rPr lang="en-US" altLang="zh-CN"/>
              <a:t>Prolog</a:t>
            </a:r>
            <a:r>
              <a:rPr lang="zh-CN" altLang="en-US"/>
              <a:t>没有全局变量！，一般使用谓词进行信息的</a:t>
            </a:r>
            <a:r>
              <a:rPr lang="zh-CN" altLang="en-US"/>
              <a:t>传递。</a:t>
            </a:r>
            <a:endParaRPr lang="zh-CN" altLang="en-US"/>
          </a:p>
        </p:txBody>
      </p:sp>
      <p:sp>
        <p:nvSpPr>
          <p:cNvPr id="7" name="文本框 6"/>
          <p:cNvSpPr txBox="1"/>
          <p:nvPr/>
        </p:nvSpPr>
        <p:spPr>
          <a:xfrm>
            <a:off x="384175" y="1988820"/>
            <a:ext cx="8136255" cy="2030095"/>
          </a:xfrm>
          <a:prstGeom prst="rect">
            <a:avLst/>
          </a:prstGeom>
          <a:noFill/>
          <a:ln w="28575" cmpd="dbl">
            <a:solidFill>
              <a:schemeClr val="accent1">
                <a:shade val="50000"/>
              </a:schemeClr>
            </a:solidFill>
            <a:prstDash val="solid"/>
          </a:ln>
        </p:spPr>
        <p:txBody>
          <a:bodyPr wrap="square" rtlCol="0">
            <a:spAutoFit/>
          </a:bodyPr>
          <a:p>
            <a:pPr>
              <a:buFont typeface="Arial" panose="020B0604020202020204" pitchFamily="34" charset="0"/>
            </a:pPr>
            <a:r>
              <a:rPr lang="zh-CN" altLang="en-US"/>
              <a:t>设想如果存在一个可被谓词修改的全局状态，它将与我们对</a:t>
            </a:r>
            <a:r>
              <a:rPr lang="en-US" altLang="zh-CN"/>
              <a:t>“</a:t>
            </a:r>
            <a:r>
              <a:rPr lang="zh-CN" altLang="en-US"/>
              <a:t>关系</a:t>
            </a:r>
            <a:r>
              <a:rPr lang="en-US" altLang="zh-CN"/>
              <a:t>”</a:t>
            </a:r>
            <a:r>
              <a:rPr lang="zh-CN" altLang="en-US"/>
              <a:t>（</a:t>
            </a:r>
            <a:r>
              <a:rPr lang="en-US" altLang="zh-CN"/>
              <a:t>relation</a:t>
            </a:r>
            <a:r>
              <a:rPr lang="zh-CN" altLang="en-US"/>
              <a:t>）应有的预期产生根本冲突。例如，当以关系来编程时，我们期望：</a:t>
            </a:r>
            <a:endParaRPr lang="zh-CN" altLang="en-US"/>
          </a:p>
          <a:p>
            <a:pPr marL="285750" indent="-285750">
              <a:buFont typeface="Arial" panose="020B0604020202020204" pitchFamily="34" charset="0"/>
              <a:buChar char="•"/>
            </a:pPr>
            <a:r>
              <a:rPr lang="zh-CN" altLang="en-US"/>
              <a:t>能够反向使用同一个关系；</a:t>
            </a:r>
            <a:endParaRPr lang="zh-CN" altLang="en-US"/>
          </a:p>
          <a:p>
            <a:pPr marL="285750" indent="-285750">
              <a:buFont typeface="Arial" panose="020B0604020202020204" pitchFamily="34" charset="0"/>
              <a:buChar char="•"/>
            </a:pPr>
            <a:r>
              <a:rPr lang="zh-CN" altLang="en-US"/>
              <a:t>能够单独推理某个关系，支持声明式测试；</a:t>
            </a:r>
            <a:endParaRPr lang="zh-CN" altLang="en-US"/>
          </a:p>
          <a:p>
            <a:pPr marL="285750" indent="-285750">
              <a:buFont typeface="Arial" panose="020B0604020202020204" pitchFamily="34" charset="0"/>
              <a:buChar char="•"/>
            </a:pPr>
            <a:r>
              <a:rPr lang="zh-CN" altLang="en-US"/>
              <a:t>同一个关系被多次调用时，其含义完全一致；</a:t>
            </a:r>
            <a:endParaRPr lang="zh-CN" altLang="en-US"/>
          </a:p>
          <a:p>
            <a:pPr marL="285750" indent="-285750">
              <a:buFont typeface="Arial" panose="020B0604020202020204" pitchFamily="34" charset="0"/>
              <a:buChar char="•"/>
            </a:pPr>
            <a:r>
              <a:rPr lang="zh-CN" altLang="en-US"/>
              <a:t>回溯时所有改动都能自动撤销；</a:t>
            </a:r>
            <a:endParaRPr lang="zh-CN" altLang="en-US"/>
          </a:p>
          <a:p>
            <a:pPr marL="285750" indent="-285750">
              <a:buFont typeface="Arial" panose="020B0604020202020204" pitchFamily="34" charset="0"/>
              <a:buChar char="•"/>
            </a:pPr>
            <a:r>
              <a:rPr lang="zh-CN" altLang="en-US"/>
              <a:t>在并行计算中天然线程安全；</a:t>
            </a:r>
            <a:endParaRPr lang="zh-CN" altLang="en-US"/>
          </a:p>
        </p:txBody>
      </p:sp>
      <p:sp>
        <p:nvSpPr>
          <p:cNvPr id="8" name="文本框 7"/>
          <p:cNvSpPr txBox="1"/>
          <p:nvPr/>
        </p:nvSpPr>
        <p:spPr>
          <a:xfrm>
            <a:off x="384175" y="1485265"/>
            <a:ext cx="1099185" cy="368300"/>
          </a:xfrm>
          <a:prstGeom prst="rect">
            <a:avLst/>
          </a:prstGeom>
          <a:solidFill>
            <a:schemeClr val="accent1">
              <a:lumMod val="25000"/>
            </a:schemeClr>
          </a:solidFill>
        </p:spPr>
        <p:txBody>
          <a:bodyPr wrap="square" rtlCol="0">
            <a:spAutoFit/>
          </a:bodyPr>
          <a:p>
            <a:pPr algn="ctr"/>
            <a:r>
              <a:rPr lang="zh-CN" altLang="en-US">
                <a:solidFill>
                  <a:schemeClr val="bg1"/>
                </a:solidFill>
              </a:rPr>
              <a:t>原因</a:t>
            </a:r>
            <a:endParaRPr lang="zh-CN" altLang="en-US">
              <a:solidFill>
                <a:schemeClr val="bg1"/>
              </a:solidFill>
            </a:endParaRPr>
          </a:p>
        </p:txBody>
      </p:sp>
      <p:sp>
        <p:nvSpPr>
          <p:cNvPr id="9" name="文本框 8"/>
          <p:cNvSpPr txBox="1"/>
          <p:nvPr/>
        </p:nvSpPr>
        <p:spPr>
          <a:xfrm>
            <a:off x="384175" y="4364990"/>
            <a:ext cx="8154670" cy="583565"/>
          </a:xfrm>
          <a:prstGeom prst="rect">
            <a:avLst/>
          </a:prstGeom>
        </p:spPr>
        <p:txBody>
          <a:bodyPr wrap="square">
            <a:spAutoFit/>
          </a:bodyPr>
          <a:p>
            <a:pPr marL="0" indent="0"/>
            <a:r>
              <a:rPr lang="zh-CN" altLang="en-US" sz="1600" b="0" i="0">
                <a:solidFill>
                  <a:srgbClr val="223355"/>
                </a:solidFill>
                <a:latin typeface="+mj-lt"/>
                <a:ea typeface="JetBrainsMono"/>
                <a:cs typeface="+mj-lt"/>
              </a:rPr>
              <a:t>当然，</a:t>
            </a:r>
            <a:r>
              <a:rPr lang="en-US" altLang="zh-CN" sz="1600" b="0" i="0">
                <a:solidFill>
                  <a:srgbClr val="223355"/>
                </a:solidFill>
                <a:latin typeface="+mj-lt"/>
                <a:ea typeface="JetBrainsMono"/>
                <a:cs typeface="+mj-lt"/>
              </a:rPr>
              <a:t>Prolog </a:t>
            </a:r>
            <a:r>
              <a:rPr lang="zh-CN" altLang="en-US" sz="1600" b="0" i="0">
                <a:solidFill>
                  <a:srgbClr val="223355"/>
                </a:solidFill>
                <a:latin typeface="+mj-lt"/>
                <a:ea typeface="JetBrainsMono"/>
                <a:cs typeface="+mj-lt"/>
              </a:rPr>
              <a:t>也提供了修改全局数据库的手段，例如</a:t>
            </a:r>
            <a:r>
              <a:rPr lang="en-US" altLang="zh-CN" sz="1600" b="0" i="0">
                <a:solidFill>
                  <a:srgbClr val="223355"/>
                </a:solidFill>
                <a:latin typeface="+mj-lt"/>
                <a:ea typeface="JetBrainsMono"/>
                <a:cs typeface="+mj-lt"/>
              </a:rPr>
              <a:t> assertz/1 </a:t>
            </a:r>
            <a:r>
              <a:rPr lang="zh-CN" altLang="en-US" sz="1600" b="0" i="0">
                <a:solidFill>
                  <a:srgbClr val="223355"/>
                </a:solidFill>
                <a:latin typeface="+mj-lt"/>
                <a:ea typeface="JetBrainsMono"/>
                <a:cs typeface="+mj-lt"/>
              </a:rPr>
              <a:t>可以动态地断言新子句。但这种方式不被提倡，视为额外手段</a:t>
            </a:r>
            <a:endParaRPr lang="zh-CN" altLang="en-US" sz="1600" b="0" i="0">
              <a:solidFill>
                <a:srgbClr val="223355"/>
              </a:solidFill>
              <a:latin typeface="+mj-lt"/>
              <a:ea typeface="JetBrainsMono"/>
              <a:cs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的全局</a:t>
            </a:r>
            <a:r>
              <a:rPr lang="zh-CN" altLang="en-US"/>
              <a:t>变量？</a:t>
            </a:r>
            <a:endParaRPr lang="zh-CN" altLang="en-US"/>
          </a:p>
        </p:txBody>
      </p:sp>
      <p:sp>
        <p:nvSpPr>
          <p:cNvPr id="8" name="文本框 7"/>
          <p:cNvSpPr txBox="1"/>
          <p:nvPr/>
        </p:nvSpPr>
        <p:spPr>
          <a:xfrm>
            <a:off x="273685" y="1124585"/>
            <a:ext cx="1099185" cy="368300"/>
          </a:xfrm>
          <a:prstGeom prst="rect">
            <a:avLst/>
          </a:prstGeom>
          <a:solidFill>
            <a:schemeClr val="accent1">
              <a:lumMod val="25000"/>
            </a:schemeClr>
          </a:solidFill>
        </p:spPr>
        <p:txBody>
          <a:bodyPr wrap="square" rtlCol="0">
            <a:spAutoFit/>
          </a:bodyPr>
          <a:p>
            <a:pPr algn="ctr"/>
            <a:r>
              <a:rPr lang="zh-CN" altLang="en-US">
                <a:solidFill>
                  <a:schemeClr val="bg1"/>
                </a:solidFill>
              </a:rPr>
              <a:t>示例</a:t>
            </a:r>
            <a:endParaRPr lang="zh-CN" altLang="en-US">
              <a:solidFill>
                <a:schemeClr val="bg1"/>
              </a:solidFill>
            </a:endParaRPr>
          </a:p>
        </p:txBody>
      </p:sp>
      <p:sp>
        <p:nvSpPr>
          <p:cNvPr id="4" name="文本框 3"/>
          <p:cNvSpPr txBox="1"/>
          <p:nvPr/>
        </p:nvSpPr>
        <p:spPr>
          <a:xfrm>
            <a:off x="273685" y="1701165"/>
            <a:ext cx="8517255" cy="922020"/>
          </a:xfrm>
          <a:prstGeom prst="rect">
            <a:avLst/>
          </a:prstGeom>
          <a:noFill/>
          <a:ln w="28575" cmpd="dbl">
            <a:solidFill>
              <a:schemeClr val="accent1">
                <a:shade val="50000"/>
              </a:schemeClr>
            </a:solidFill>
            <a:prstDash val="solid"/>
          </a:ln>
        </p:spPr>
        <p:txBody>
          <a:bodyPr wrap="square" rtlCol="0">
            <a:spAutoFit/>
          </a:bodyPr>
          <a:p>
            <a:r>
              <a:rPr lang="zh-CN" altLang="en-US"/>
              <a:t>累加器的</a:t>
            </a:r>
            <a:r>
              <a:rPr lang="en-US" altLang="zh-CN"/>
              <a:t>C++</a:t>
            </a:r>
            <a:r>
              <a:rPr lang="zh-CN" altLang="en-US"/>
              <a:t>代码</a:t>
            </a:r>
            <a:endParaRPr lang="en-US" altLang="zh-CN"/>
          </a:p>
          <a:p>
            <a:r>
              <a:rPr lang="en-US" altLang="zh-CN"/>
              <a:t>int sum = 0;</a:t>
            </a:r>
            <a:endParaRPr lang="en-US" altLang="zh-CN"/>
          </a:p>
          <a:p>
            <a:r>
              <a:rPr lang="en-US" altLang="zh-CN"/>
              <a:t>for (i = 0; i &lt; n; i++) sum += a[i];</a:t>
            </a:r>
            <a:endParaRPr lang="en-US" altLang="zh-CN"/>
          </a:p>
        </p:txBody>
      </p:sp>
      <p:sp>
        <p:nvSpPr>
          <p:cNvPr id="6" name="文本框 5"/>
          <p:cNvSpPr txBox="1"/>
          <p:nvPr/>
        </p:nvSpPr>
        <p:spPr>
          <a:xfrm>
            <a:off x="251460" y="3284855"/>
            <a:ext cx="8538845" cy="3206115"/>
          </a:xfrm>
          <a:prstGeom prst="rect">
            <a:avLst/>
          </a:prstGeom>
          <a:noFill/>
          <a:ln w="28575" cmpd="dbl">
            <a:solidFill>
              <a:schemeClr val="accent1">
                <a:shade val="50000"/>
              </a:schemeClr>
            </a:solidFill>
            <a:prstDash val="solid"/>
          </a:ln>
        </p:spPr>
        <p:txBody>
          <a:bodyPr wrap="square" rtlCol="0">
            <a:noAutofit/>
          </a:bodyPr>
          <a:p>
            <a:r>
              <a:rPr lang="en-US" altLang="zh-CN"/>
              <a:t>% </a:t>
            </a:r>
            <a:r>
              <a:rPr lang="zh-CN" altLang="en-US"/>
              <a:t>对外接口，只需两个参数</a:t>
            </a:r>
            <a:endParaRPr lang="zh-CN" altLang="en-US"/>
          </a:p>
          <a:p>
            <a:r>
              <a:rPr lang="en-US" altLang="zh-CN"/>
              <a:t>sum_list(List, Sum) :-</a:t>
            </a:r>
            <a:endParaRPr lang="en-US" altLang="zh-CN"/>
          </a:p>
          <a:p>
            <a:r>
              <a:rPr lang="en-US" altLang="zh-CN"/>
              <a:t>    sum_list(List, 0, Sum).</a:t>
            </a:r>
            <a:endParaRPr lang="en-US" altLang="zh-CN"/>
          </a:p>
          <a:p>
            <a:endParaRPr lang="en-US" altLang="zh-CN"/>
          </a:p>
          <a:p>
            <a:r>
              <a:rPr lang="en-US" altLang="zh-CN"/>
              <a:t>% </a:t>
            </a:r>
            <a:r>
              <a:rPr lang="zh-CN" altLang="en-US"/>
              <a:t>递归终止</a:t>
            </a:r>
            <a:endParaRPr lang="zh-CN" altLang="en-US"/>
          </a:p>
          <a:p>
            <a:r>
              <a:rPr lang="en-US" altLang="zh-CN"/>
              <a:t>sum_list([], Acc, Acc).</a:t>
            </a:r>
            <a:endParaRPr lang="en-US" altLang="zh-CN"/>
          </a:p>
          <a:p>
            <a:endParaRPr lang="en-US" altLang="zh-CN"/>
          </a:p>
          <a:p>
            <a:r>
              <a:rPr lang="en-US" altLang="zh-CN"/>
              <a:t>% </a:t>
            </a:r>
            <a:r>
              <a:rPr lang="zh-CN" altLang="en-US"/>
              <a:t>递归推进：</a:t>
            </a:r>
            <a:r>
              <a:rPr lang="en-US" altLang="zh-CN"/>
              <a:t>Acc0</a:t>
            </a:r>
            <a:r>
              <a:rPr lang="en-US" altLang="en-US"/>
              <a:t>→</a:t>
            </a:r>
            <a:r>
              <a:rPr lang="en-US" altLang="zh-CN"/>
              <a:t>Acc1</a:t>
            </a:r>
            <a:endParaRPr lang="en-US" altLang="zh-CN"/>
          </a:p>
          <a:p>
            <a:r>
              <a:rPr lang="en-US" altLang="zh-CN"/>
              <a:t>sum_list([X|Xs], Acc0, Sum) :-</a:t>
            </a:r>
            <a:endParaRPr lang="en-US" altLang="zh-CN"/>
          </a:p>
          <a:p>
            <a:r>
              <a:rPr lang="en-US" altLang="zh-CN"/>
              <a:t>    Acc1 is Acc0 + X,</a:t>
            </a:r>
            <a:endParaRPr lang="en-US" altLang="zh-CN"/>
          </a:p>
          <a:p>
            <a:r>
              <a:rPr lang="en-US" altLang="zh-CN"/>
              <a:t>    sum_list(Xs, Acc1, Sum).</a:t>
            </a:r>
            <a:endParaRPr lang="en-US" altLang="zh-CN"/>
          </a:p>
        </p:txBody>
      </p:sp>
      <p:sp>
        <p:nvSpPr>
          <p:cNvPr id="7" name="下箭头 6"/>
          <p:cNvSpPr/>
          <p:nvPr/>
        </p:nvSpPr>
        <p:spPr>
          <a:xfrm>
            <a:off x="4428490" y="2708910"/>
            <a:ext cx="288290" cy="50419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5" name="文本框 4"/>
          <p:cNvSpPr txBox="1"/>
          <p:nvPr/>
        </p:nvSpPr>
        <p:spPr>
          <a:xfrm>
            <a:off x="3563620" y="320675"/>
            <a:ext cx="5006975" cy="368300"/>
          </a:xfrm>
          <a:prstGeom prst="rect">
            <a:avLst/>
          </a:prstGeom>
          <a:noFill/>
          <a:ln w="12700" cmpd="sng">
            <a:solidFill>
              <a:schemeClr val="accent1">
                <a:shade val="50000"/>
              </a:schemeClr>
            </a:solidFill>
            <a:prstDash val="solid"/>
          </a:ln>
          <a:effectLst/>
        </p:spPr>
        <p:txBody>
          <a:bodyPr wrap="square" rtlCol="0">
            <a:spAutoFit/>
          </a:bodyPr>
          <a:p>
            <a:pPr algn="ctr"/>
            <a:r>
              <a:rPr lang="zh-CN" altLang="en-US" b="1">
                <a:solidFill>
                  <a:srgbClr val="FF0000"/>
                </a:solidFill>
              </a:rPr>
              <a:t>一些需要明确的东西</a:t>
            </a:r>
            <a:endParaRPr lang="zh-CN" altLang="en-US" b="1">
              <a:solidFill>
                <a:srgbClr val="FF0000"/>
              </a:solidFill>
            </a:endParaRPr>
          </a:p>
        </p:txBody>
      </p:sp>
      <p:graphicFrame>
        <p:nvGraphicFramePr>
          <p:cNvPr id="6" name="表格 5"/>
          <p:cNvGraphicFramePr/>
          <p:nvPr>
            <p:custDataLst>
              <p:tags r:id="rId1"/>
            </p:custDataLst>
          </p:nvPr>
        </p:nvGraphicFramePr>
        <p:xfrm>
          <a:off x="899160" y="1124585"/>
          <a:ext cx="7239000" cy="1055370"/>
        </p:xfrm>
        <a:graphic>
          <a:graphicData uri="http://schemas.openxmlformats.org/drawingml/2006/table">
            <a:tbl>
              <a:tblPr firstRow="1" bandRow="1">
                <a:tableStyleId>{5C22544A-7EE6-4342-B048-85BDC9FD1C3A}</a:tableStyleId>
              </a:tblPr>
              <a:tblGrid>
                <a:gridCol w="1447800"/>
                <a:gridCol w="1447800"/>
                <a:gridCol w="1447800"/>
                <a:gridCol w="1447800"/>
                <a:gridCol w="1447800"/>
              </a:tblGrid>
              <a:tr h="527685">
                <a:tc>
                  <a:txBody>
                    <a:bodyPr/>
                    <a:p>
                      <a:pPr algn="ctr">
                        <a:buNone/>
                      </a:pPr>
                      <a:r>
                        <a:rPr lang="en-US" altLang="zh-CN"/>
                        <a:t>X</a:t>
                      </a:r>
                      <a:endParaRPr lang="en-US" altLang="zh-CN"/>
                    </a:p>
                  </a:txBody>
                  <a:tcPr/>
                </a:tc>
                <a:tc>
                  <a:txBody>
                    <a:bodyPr/>
                    <a:p>
                      <a:pPr algn="ctr">
                        <a:buNone/>
                      </a:pPr>
                      <a:r>
                        <a:rPr lang="en-US" altLang="zh-CN"/>
                        <a:t>x</a:t>
                      </a:r>
                      <a:endParaRPr lang="en-US" altLang="zh-CN"/>
                    </a:p>
                  </a:txBody>
                  <a:tcPr/>
                </a:tc>
                <a:tc>
                  <a:txBody>
                    <a:bodyPr/>
                    <a:p>
                      <a:pPr algn="ctr">
                        <a:buNone/>
                      </a:pPr>
                      <a:r>
                        <a:rPr lang="en-US" altLang="zh-CN"/>
                        <a:t>‘x’</a:t>
                      </a:r>
                      <a:endParaRPr lang="en-US" altLang="zh-CN"/>
                    </a:p>
                  </a:txBody>
                  <a:tcPr/>
                </a:tc>
                <a:tc>
                  <a:txBody>
                    <a:bodyPr/>
                    <a:p>
                      <a:pPr algn="ctr">
                        <a:buNone/>
                      </a:pPr>
                      <a:r>
                        <a:rPr lang="en-US" altLang="zh-CN"/>
                        <a:t>“x”</a:t>
                      </a:r>
                      <a:endParaRPr lang="en-US" altLang="zh-CN"/>
                    </a:p>
                  </a:txBody>
                  <a:tcPr/>
                </a:tc>
                <a:tc>
                  <a:txBody>
                    <a:bodyPr/>
                    <a:p>
                      <a:pPr algn="ctr">
                        <a:buNone/>
                      </a:pPr>
                      <a:r>
                        <a:rPr lang="en-US" altLang="zh-CN"/>
                        <a:t>[x]</a:t>
                      </a:r>
                      <a:endParaRPr lang="en-US" altLang="zh-CN"/>
                    </a:p>
                  </a:txBody>
                  <a:tcPr/>
                </a:tc>
              </a:tr>
              <a:tr h="527685">
                <a:tc>
                  <a:txBody>
                    <a:bodyPr/>
                    <a:p>
                      <a:pPr algn="ctr">
                        <a:buNone/>
                      </a:pPr>
                      <a:r>
                        <a:rPr lang="zh-CN" altLang="en-US" sz="1400">
                          <a:latin typeface="+mj-ea"/>
                          <a:ea typeface="+mj-ea"/>
                        </a:rPr>
                        <a:t>变量</a:t>
                      </a:r>
                      <a:endParaRPr lang="zh-CN" altLang="en-US" sz="1400">
                        <a:latin typeface="+mj-ea"/>
                        <a:ea typeface="+mj-ea"/>
                      </a:endParaRPr>
                    </a:p>
                  </a:txBody>
                  <a:tcPr/>
                </a:tc>
                <a:tc>
                  <a:txBody>
                    <a:bodyPr/>
                    <a:p>
                      <a:pPr algn="ctr">
                        <a:buNone/>
                      </a:pPr>
                      <a:r>
                        <a:rPr lang="zh-CN" altLang="en-US" sz="1400">
                          <a:latin typeface="+mj-ea"/>
                          <a:ea typeface="+mj-ea"/>
                        </a:rPr>
                        <a:t>原子</a:t>
                      </a:r>
                      <a:endParaRPr lang="zh-CN" altLang="en-US" sz="1400">
                        <a:latin typeface="+mj-ea"/>
                        <a:ea typeface="+mj-ea"/>
                      </a:endParaRPr>
                    </a:p>
                  </a:txBody>
                  <a:tcPr/>
                </a:tc>
                <a:tc>
                  <a:txBody>
                    <a:bodyPr/>
                    <a:p>
                      <a:pPr algn="ctr">
                        <a:buNone/>
                      </a:pPr>
                      <a:r>
                        <a:rPr lang="zh-CN" altLang="en-US" sz="1400">
                          <a:latin typeface="+mj-ea"/>
                          <a:ea typeface="+mj-ea"/>
                        </a:rPr>
                        <a:t>原子</a:t>
                      </a:r>
                      <a:endParaRPr lang="zh-CN" altLang="en-US" sz="1400">
                        <a:latin typeface="+mj-ea"/>
                        <a:ea typeface="+mj-ea"/>
                      </a:endParaRPr>
                    </a:p>
                  </a:txBody>
                  <a:tcPr/>
                </a:tc>
                <a:tc>
                  <a:txBody>
                    <a:bodyPr/>
                    <a:p>
                      <a:pPr algn="ctr">
                        <a:buNone/>
                      </a:pPr>
                      <a:r>
                        <a:rPr lang="zh-CN" altLang="en-US" sz="1400">
                          <a:latin typeface="+mj-ea"/>
                          <a:ea typeface="+mj-ea"/>
                        </a:rPr>
                        <a:t>列表</a:t>
                      </a:r>
                      <a:endParaRPr lang="zh-CN" altLang="en-US" sz="1400">
                        <a:latin typeface="+mj-ea"/>
                        <a:ea typeface="+mj-ea"/>
                      </a:endParaRPr>
                    </a:p>
                  </a:txBody>
                  <a:tcPr/>
                </a:tc>
                <a:tc>
                  <a:txBody>
                    <a:bodyPr/>
                    <a:p>
                      <a:pPr algn="ctr">
                        <a:buNone/>
                      </a:pPr>
                      <a:r>
                        <a:rPr lang="zh-CN" altLang="en-US" sz="1400">
                          <a:latin typeface="+mj-ea"/>
                          <a:ea typeface="+mj-ea"/>
                        </a:rPr>
                        <a:t>列表</a:t>
                      </a:r>
                      <a:endParaRPr lang="zh-CN" altLang="en-US" sz="1400">
                        <a:latin typeface="+mj-ea"/>
                        <a:ea typeface="+mj-ea"/>
                      </a:endParaRPr>
                    </a:p>
                  </a:txBody>
                  <a:tcPr/>
                </a:tc>
              </a:tr>
            </a:tbl>
          </a:graphicData>
        </a:graphic>
      </p:graphicFrame>
      <p:pic>
        <p:nvPicPr>
          <p:cNvPr id="7" name="图片 6"/>
          <p:cNvPicPr>
            <a:picLocks noChangeAspect="1"/>
          </p:cNvPicPr>
          <p:nvPr/>
        </p:nvPicPr>
        <p:blipFill>
          <a:blip r:embed="rId2"/>
          <a:stretch>
            <a:fillRect/>
          </a:stretch>
        </p:blipFill>
        <p:spPr>
          <a:xfrm>
            <a:off x="899160" y="2421255"/>
            <a:ext cx="1666875" cy="2576195"/>
          </a:xfrm>
          <a:prstGeom prst="rect">
            <a:avLst/>
          </a:prstGeom>
          <a:ln w="28575" cmpd="dbl">
            <a:solidFill>
              <a:schemeClr val="accent1">
                <a:shade val="50000"/>
              </a:schemeClr>
            </a:solidFill>
            <a:prstDash val="solid"/>
          </a:ln>
        </p:spPr>
      </p:pic>
      <p:pic>
        <p:nvPicPr>
          <p:cNvPr id="9" name="图片 8"/>
          <p:cNvPicPr>
            <a:picLocks noChangeAspect="1"/>
          </p:cNvPicPr>
          <p:nvPr/>
        </p:nvPicPr>
        <p:blipFill>
          <a:blip r:embed="rId3"/>
          <a:stretch>
            <a:fillRect/>
          </a:stretch>
        </p:blipFill>
        <p:spPr>
          <a:xfrm>
            <a:off x="2700020" y="2421255"/>
            <a:ext cx="5438140" cy="2593340"/>
          </a:xfrm>
          <a:prstGeom prst="rect">
            <a:avLst/>
          </a:prstGeom>
          <a:ln w="28575" cmpd="dbl">
            <a:solidFill>
              <a:schemeClr val="accent1">
                <a:shade val="50000"/>
              </a:schemeClr>
            </a:solidFill>
            <a:prstDash val="soli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9F754DE-2CAD-44b6-B708-469DEB6407EB-1" descr="wpp"/>
          <p:cNvPicPr>
            <a:picLocks noChangeAspect="1"/>
          </p:cNvPicPr>
          <p:nvPr/>
        </p:nvPicPr>
        <p:blipFill>
          <a:blip r:embed="rId1"/>
          <a:stretch>
            <a:fillRect/>
          </a:stretch>
        </p:blipFill>
        <p:spPr>
          <a:xfrm>
            <a:off x="1619885" y="-27305"/>
            <a:ext cx="6574790" cy="6858000"/>
          </a:xfrm>
          <a:prstGeom prst="rect">
            <a:avLst/>
          </a:prstGeom>
        </p:spPr>
      </p:pic>
      <p:sp>
        <p:nvSpPr>
          <p:cNvPr id="8" name="文本框 7"/>
          <p:cNvSpPr txBox="1"/>
          <p:nvPr/>
        </p:nvSpPr>
        <p:spPr>
          <a:xfrm>
            <a:off x="323850" y="188595"/>
            <a:ext cx="1099185" cy="368300"/>
          </a:xfrm>
          <a:prstGeom prst="rect">
            <a:avLst/>
          </a:prstGeom>
          <a:solidFill>
            <a:schemeClr val="accent1">
              <a:lumMod val="25000"/>
            </a:schemeClr>
          </a:solidFill>
        </p:spPr>
        <p:txBody>
          <a:bodyPr wrap="square" rtlCol="0">
            <a:spAutoFit/>
          </a:bodyPr>
          <a:p>
            <a:pPr algn="ctr"/>
            <a:r>
              <a:rPr lang="zh-CN" altLang="en-US">
                <a:solidFill>
                  <a:schemeClr val="bg1"/>
                </a:solidFill>
              </a:rPr>
              <a:t>总结</a:t>
            </a:r>
            <a:endParaRPr lang="zh-CN" altLang="en-US">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369185" y="2853055"/>
            <a:ext cx="4405630" cy="1107440"/>
          </a:xfrm>
          <a:prstGeom prst="rect">
            <a:avLst/>
          </a:prstGeom>
          <a:solidFill>
            <a:schemeClr val="accent1">
              <a:lumMod val="25000"/>
            </a:schemeClr>
          </a:solidFill>
        </p:spPr>
        <p:txBody>
          <a:bodyPr wrap="square" rtlCol="0">
            <a:noAutofit/>
          </a:bodyPr>
          <a:p>
            <a:pPr algn="ctr"/>
            <a:r>
              <a:rPr lang="zh-CN" altLang="en-US" sz="6600">
                <a:solidFill>
                  <a:schemeClr val="bg1"/>
                </a:solidFill>
              </a:rPr>
              <a:t>感谢聆听</a:t>
            </a:r>
            <a:endParaRPr lang="zh-CN" altLang="en-US" sz="66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5" name="文本框 4"/>
          <p:cNvSpPr txBox="1"/>
          <p:nvPr/>
        </p:nvSpPr>
        <p:spPr>
          <a:xfrm>
            <a:off x="3563620" y="320675"/>
            <a:ext cx="5006975" cy="368300"/>
          </a:xfrm>
          <a:prstGeom prst="rect">
            <a:avLst/>
          </a:prstGeom>
          <a:noFill/>
          <a:ln w="12700" cmpd="sng">
            <a:solidFill>
              <a:schemeClr val="accent1">
                <a:shade val="50000"/>
              </a:schemeClr>
            </a:solidFill>
            <a:prstDash val="solid"/>
          </a:ln>
          <a:effectLst/>
        </p:spPr>
        <p:txBody>
          <a:bodyPr wrap="square" rtlCol="0">
            <a:spAutoFit/>
          </a:bodyPr>
          <a:p>
            <a:pPr algn="ctr"/>
            <a:r>
              <a:rPr lang="zh-CN" altLang="en-US" b="1">
                <a:solidFill>
                  <a:srgbClr val="FF0000"/>
                </a:solidFill>
              </a:rPr>
              <a:t>一些需要明确的东西</a:t>
            </a:r>
            <a:endParaRPr lang="zh-CN" altLang="en-US" b="1">
              <a:solidFill>
                <a:srgbClr val="FF0000"/>
              </a:solidFill>
            </a:endParaRPr>
          </a:p>
        </p:txBody>
      </p:sp>
      <p:sp>
        <p:nvSpPr>
          <p:cNvPr id="6" name="文本框 5"/>
          <p:cNvSpPr txBox="1"/>
          <p:nvPr/>
        </p:nvSpPr>
        <p:spPr>
          <a:xfrm>
            <a:off x="398780" y="1087755"/>
            <a:ext cx="8205470" cy="368300"/>
          </a:xfrm>
          <a:prstGeom prst="rect">
            <a:avLst/>
          </a:prstGeom>
          <a:solidFill>
            <a:schemeClr val="accent1">
              <a:lumMod val="25000"/>
            </a:schemeClr>
          </a:solidFill>
          <a:ln w="28575" cmpd="dbl">
            <a:solidFill>
              <a:schemeClr val="accent1">
                <a:shade val="50000"/>
              </a:schemeClr>
            </a:solidFill>
            <a:prstDash val="solid"/>
          </a:ln>
        </p:spPr>
        <p:txBody>
          <a:bodyPr wrap="square" rtlCol="0">
            <a:spAutoFit/>
          </a:bodyPr>
          <a:p>
            <a:pPr algn="ctr"/>
            <a:r>
              <a:rPr lang="en-US" altLang="zh-CN">
                <a:solidFill>
                  <a:schemeClr val="bg1"/>
                </a:solidFill>
              </a:rPr>
              <a:t>predicate</a:t>
            </a:r>
            <a:r>
              <a:rPr lang="zh-CN" altLang="en-US">
                <a:solidFill>
                  <a:schemeClr val="bg1"/>
                </a:solidFill>
              </a:rPr>
              <a:t>（谓词）</a:t>
            </a:r>
            <a:r>
              <a:rPr lang="en-US" altLang="zh-CN">
                <a:solidFill>
                  <a:schemeClr val="bg1"/>
                </a:solidFill>
              </a:rPr>
              <a:t>vs functor</a:t>
            </a:r>
            <a:r>
              <a:rPr lang="zh-CN" altLang="en-US">
                <a:solidFill>
                  <a:schemeClr val="bg1"/>
                </a:solidFill>
              </a:rPr>
              <a:t>（函子）</a:t>
            </a:r>
            <a:r>
              <a:rPr lang="en-US" altLang="zh-CN">
                <a:solidFill>
                  <a:schemeClr val="bg1"/>
                </a:solidFill>
              </a:rPr>
              <a:t>vs function</a:t>
            </a:r>
            <a:r>
              <a:rPr lang="zh-CN" altLang="en-US">
                <a:solidFill>
                  <a:schemeClr val="bg1"/>
                </a:solidFill>
              </a:rPr>
              <a:t>（函数）</a:t>
            </a:r>
            <a:endParaRPr lang="zh-CN" altLang="en-US">
              <a:solidFill>
                <a:schemeClr val="bg1"/>
              </a:solidFill>
            </a:endParaRPr>
          </a:p>
        </p:txBody>
      </p:sp>
      <p:sp>
        <p:nvSpPr>
          <p:cNvPr id="7" name="文本框 6"/>
          <p:cNvSpPr txBox="1"/>
          <p:nvPr/>
        </p:nvSpPr>
        <p:spPr>
          <a:xfrm>
            <a:off x="445770" y="1719580"/>
            <a:ext cx="8158480" cy="2861310"/>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en-US" altLang="zh-CN"/>
              <a:t>predicate</a:t>
            </a:r>
            <a:r>
              <a:rPr lang="zh-CN" altLang="en-US"/>
              <a:t>（谓词）</a:t>
            </a:r>
            <a:endParaRPr lang="zh-CN" altLang="en-US"/>
          </a:p>
          <a:p>
            <a:pPr marL="742950" lvl="1" indent="-285750">
              <a:buFont typeface="Arial" panose="020B0604020202020204" pitchFamily="34" charset="0"/>
              <a:buChar char="•"/>
            </a:pPr>
            <a:r>
              <a:rPr lang="zh-CN" altLang="en-US"/>
              <a:t>由一组子句定义，其中子句是事实</a:t>
            </a:r>
            <a:r>
              <a:rPr lang="en-US" altLang="zh-CN"/>
              <a:t>/</a:t>
            </a:r>
            <a:r>
              <a:rPr lang="zh-CN" altLang="en-US"/>
              <a:t>规则</a:t>
            </a:r>
            <a:endParaRPr lang="zh-CN" altLang="en-US"/>
          </a:p>
          <a:p>
            <a:pPr marL="742950" lvl="1" indent="-285750">
              <a:buFont typeface="Arial" panose="020B0604020202020204" pitchFamily="34" charset="0"/>
              <a:buChar char="•"/>
            </a:pPr>
            <a:r>
              <a:rPr lang="zh-CN" altLang="en-US"/>
              <a:t>任意子句为真，则整个谓词为</a:t>
            </a:r>
            <a:r>
              <a:rPr lang="zh-CN" altLang="en-US"/>
              <a:t>真</a:t>
            </a:r>
            <a:endParaRPr lang="zh-CN" altLang="en-US"/>
          </a:p>
          <a:p>
            <a:pPr marL="742950" lvl="1"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solidFill>
                  <a:schemeClr val="tx1"/>
                </a:solidFill>
                <a:sym typeface="+mn-ea"/>
              </a:rPr>
              <a:t>functor</a:t>
            </a:r>
            <a:r>
              <a:rPr lang="zh-CN" altLang="en-US">
                <a:solidFill>
                  <a:schemeClr val="tx1"/>
                </a:solidFill>
                <a:sym typeface="+mn-ea"/>
              </a:rPr>
              <a:t>（函子）</a:t>
            </a:r>
            <a:endParaRPr lang="zh-CN" altLang="en-US">
              <a:solidFill>
                <a:schemeClr val="tx1"/>
              </a:solidFill>
              <a:sym typeface="+mn-ea"/>
            </a:endParaRPr>
          </a:p>
          <a:p>
            <a:pPr marL="742950" lvl="1" indent="-285750">
              <a:buFont typeface="Arial" panose="020B0604020202020204" pitchFamily="34" charset="0"/>
              <a:buChar char="•"/>
            </a:pPr>
            <a:r>
              <a:rPr lang="zh-CN" altLang="en-US">
                <a:solidFill>
                  <a:schemeClr val="tx1"/>
                </a:solidFill>
                <a:sym typeface="+mn-ea"/>
              </a:rPr>
              <a:t>只是用来构造复合项的标签，但并不会执行什么</a:t>
            </a:r>
            <a:r>
              <a:rPr lang="zh-CN" altLang="en-US">
                <a:solidFill>
                  <a:schemeClr val="tx1"/>
                </a:solidFill>
                <a:sym typeface="+mn-ea"/>
              </a:rPr>
              <a:t>操作</a:t>
            </a:r>
            <a:endParaRPr lang="zh-CN" altLang="en-US">
              <a:solidFill>
                <a:schemeClr val="tx1"/>
              </a:solidFill>
              <a:sym typeface="+mn-ea"/>
            </a:endParaRPr>
          </a:p>
          <a:p>
            <a:pPr marL="285750" indent="-285750">
              <a:buFont typeface="Arial" panose="020B0604020202020204" pitchFamily="34" charset="0"/>
              <a:buChar char="•"/>
            </a:pPr>
            <a:endParaRPr lang="en-US" altLang="zh-CN">
              <a:solidFill>
                <a:schemeClr val="tx1"/>
              </a:solidFill>
              <a:sym typeface="+mn-ea"/>
            </a:endParaRPr>
          </a:p>
          <a:p>
            <a:pPr marL="285750" indent="-285750">
              <a:buFont typeface="Arial" panose="020B0604020202020204" pitchFamily="34" charset="0"/>
              <a:buChar char="•"/>
            </a:pPr>
            <a:r>
              <a:rPr lang="en-US" altLang="zh-CN">
                <a:solidFill>
                  <a:schemeClr val="tx1"/>
                </a:solidFill>
                <a:sym typeface="+mn-ea"/>
              </a:rPr>
              <a:t>function</a:t>
            </a:r>
            <a:r>
              <a:rPr lang="zh-CN" altLang="en-US">
                <a:solidFill>
                  <a:schemeClr val="tx1"/>
                </a:solidFill>
                <a:sym typeface="+mn-ea"/>
              </a:rPr>
              <a:t>（</a:t>
            </a:r>
            <a:r>
              <a:rPr lang="zh-CN" altLang="en-US">
                <a:solidFill>
                  <a:schemeClr val="tx1"/>
                </a:solidFill>
                <a:sym typeface="+mn-ea"/>
              </a:rPr>
              <a:t>函数）</a:t>
            </a:r>
            <a:endParaRPr lang="zh-CN" altLang="en-US">
              <a:solidFill>
                <a:schemeClr val="tx1"/>
              </a:solidFill>
              <a:sym typeface="+mn-ea"/>
            </a:endParaRPr>
          </a:p>
          <a:p>
            <a:pPr marL="742950" lvl="1" indent="-285750">
              <a:buFont typeface="Arial" panose="020B0604020202020204" pitchFamily="34" charset="0"/>
              <a:buChar char="•"/>
            </a:pPr>
            <a:r>
              <a:rPr lang="en-US" altLang="zh-CN">
                <a:solidFill>
                  <a:schemeClr val="tx1"/>
                </a:solidFill>
                <a:sym typeface="+mn-ea"/>
              </a:rPr>
              <a:t>Prolog </a:t>
            </a:r>
            <a:r>
              <a:rPr lang="zh-CN" altLang="en-US">
                <a:solidFill>
                  <a:schemeClr val="tx1"/>
                </a:solidFill>
                <a:sym typeface="+mn-ea"/>
              </a:rPr>
              <a:t>核心无专门概念，算术运算的</a:t>
            </a:r>
            <a:r>
              <a:rPr lang="en-US" altLang="zh-CN">
                <a:solidFill>
                  <a:schemeClr val="tx1"/>
                </a:solidFill>
                <a:sym typeface="+mn-ea"/>
              </a:rPr>
              <a:t>“</a:t>
            </a:r>
            <a:r>
              <a:rPr lang="zh-CN" altLang="en-US">
                <a:solidFill>
                  <a:schemeClr val="tx1"/>
                </a:solidFill>
                <a:sym typeface="+mn-ea"/>
              </a:rPr>
              <a:t>函数</a:t>
            </a:r>
            <a:r>
              <a:rPr lang="en-US" altLang="zh-CN">
                <a:solidFill>
                  <a:schemeClr val="tx1"/>
                </a:solidFill>
                <a:sym typeface="+mn-ea"/>
              </a:rPr>
              <a:t>”</a:t>
            </a:r>
            <a:r>
              <a:rPr lang="zh-CN" altLang="en-US">
                <a:solidFill>
                  <a:schemeClr val="tx1"/>
                </a:solidFill>
                <a:sym typeface="+mn-ea"/>
              </a:rPr>
              <a:t>由可求值函子（</a:t>
            </a:r>
            <a:r>
              <a:rPr lang="en-US" altLang="zh-CN">
                <a:solidFill>
                  <a:schemeClr val="tx1"/>
                </a:solidFill>
                <a:sym typeface="+mn-ea"/>
              </a:rPr>
              <a:t>evaluable functor</a:t>
            </a:r>
            <a:r>
              <a:rPr lang="zh-CN" altLang="en-US">
                <a:solidFill>
                  <a:schemeClr val="tx1"/>
                </a:solidFill>
                <a:sym typeface="+mn-ea"/>
              </a:rPr>
              <a:t>）＋</a:t>
            </a:r>
            <a:r>
              <a:rPr lang="en-US" altLang="zh-CN">
                <a:solidFill>
                  <a:schemeClr val="tx1"/>
                </a:solidFill>
                <a:sym typeface="+mn-ea"/>
              </a:rPr>
              <a:t> is/2 </a:t>
            </a:r>
            <a:r>
              <a:rPr lang="zh-CN" altLang="en-US">
                <a:solidFill>
                  <a:schemeClr val="tx1"/>
                </a:solidFill>
                <a:sym typeface="+mn-ea"/>
              </a:rPr>
              <a:t>实现，其它</a:t>
            </a:r>
            <a:r>
              <a:rPr lang="en-US" altLang="zh-CN">
                <a:solidFill>
                  <a:schemeClr val="tx1"/>
                </a:solidFill>
                <a:sym typeface="+mn-ea"/>
              </a:rPr>
              <a:t>“</a:t>
            </a:r>
            <a:r>
              <a:rPr lang="zh-CN" altLang="en-US">
                <a:solidFill>
                  <a:schemeClr val="tx1"/>
                </a:solidFill>
                <a:sym typeface="+mn-ea"/>
              </a:rPr>
              <a:t>函数</a:t>
            </a:r>
            <a:r>
              <a:rPr lang="en-US" altLang="zh-CN">
                <a:solidFill>
                  <a:schemeClr val="tx1"/>
                </a:solidFill>
                <a:sym typeface="+mn-ea"/>
              </a:rPr>
              <a:t>”</a:t>
            </a:r>
            <a:r>
              <a:rPr lang="zh-CN" altLang="en-US">
                <a:solidFill>
                  <a:schemeClr val="tx1"/>
                </a:solidFill>
                <a:sym typeface="+mn-ea"/>
              </a:rPr>
              <a:t>只能伪装成返回值的谓词</a:t>
            </a:r>
            <a:endParaRPr lang="zh-CN" altLang="en-US">
              <a:solidFill>
                <a:schemeClr val="tx1"/>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6" name="文本框 5"/>
          <p:cNvSpPr txBox="1"/>
          <p:nvPr/>
        </p:nvSpPr>
        <p:spPr>
          <a:xfrm>
            <a:off x="817880" y="1409065"/>
            <a:ext cx="7210425" cy="922020"/>
          </a:xfrm>
          <a:prstGeom prst="rect">
            <a:avLst/>
          </a:prstGeom>
          <a:noFill/>
          <a:ln w="28575" cmpd="sng">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zh-CN" altLang="en-US"/>
              <a:t>基本项</a:t>
            </a:r>
            <a:r>
              <a:rPr lang="en-US" altLang="zh-CN"/>
              <a:t>(Ground): </a:t>
            </a:r>
            <a:r>
              <a:rPr lang="zh-CN" altLang="en-US"/>
              <a:t>不含变量的</a:t>
            </a:r>
            <a:r>
              <a:rPr lang="zh-CN" altLang="en-US"/>
              <a:t>项</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部分实例化项</a:t>
            </a:r>
            <a:r>
              <a:rPr lang="en-US" altLang="zh-CN"/>
              <a:t>( partially instantiated ): </a:t>
            </a:r>
            <a:r>
              <a:rPr lang="zh-CN" altLang="en-US"/>
              <a:t>子项中包含变量的复合项</a:t>
            </a:r>
            <a:endParaRPr lang="zh-CN" altLang="en-US"/>
          </a:p>
        </p:txBody>
      </p:sp>
      <p:sp>
        <p:nvSpPr>
          <p:cNvPr id="2" name="文本框 1"/>
          <p:cNvSpPr txBox="1"/>
          <p:nvPr/>
        </p:nvSpPr>
        <p:spPr>
          <a:xfrm>
            <a:off x="375920" y="3573145"/>
            <a:ext cx="2221230" cy="368300"/>
          </a:xfrm>
          <a:prstGeom prst="rect">
            <a:avLst/>
          </a:prstGeom>
          <a:solidFill>
            <a:schemeClr val="accent1">
              <a:lumMod val="25000"/>
            </a:schemeClr>
          </a:solidFill>
        </p:spPr>
        <p:txBody>
          <a:bodyPr wrap="square" rtlCol="0">
            <a:spAutoFit/>
          </a:bodyPr>
          <a:p>
            <a:pPr algn="ctr"/>
            <a:r>
              <a:rPr lang="en-US" altLang="zh-CN">
                <a:solidFill>
                  <a:schemeClr val="bg1"/>
                </a:solidFill>
              </a:rPr>
              <a:t>Prolog</a:t>
            </a:r>
            <a:r>
              <a:rPr lang="zh-CN" altLang="en-US">
                <a:solidFill>
                  <a:schemeClr val="bg1"/>
                </a:solidFill>
              </a:rPr>
              <a:t>的动态性</a:t>
            </a:r>
            <a:endParaRPr lang="zh-CN" altLang="en-US">
              <a:solidFill>
                <a:schemeClr val="bg1"/>
              </a:solidFill>
            </a:endParaRPr>
          </a:p>
        </p:txBody>
      </p:sp>
      <p:sp>
        <p:nvSpPr>
          <p:cNvPr id="3" name="文本框 2"/>
          <p:cNvSpPr txBox="1"/>
          <p:nvPr/>
        </p:nvSpPr>
        <p:spPr>
          <a:xfrm>
            <a:off x="817880" y="4317365"/>
            <a:ext cx="7282180" cy="1476375"/>
          </a:xfrm>
          <a:prstGeom prst="rect">
            <a:avLst/>
          </a:prstGeom>
          <a:noFill/>
          <a:ln w="28575" cmpd="dbl">
            <a:solidFill>
              <a:schemeClr val="accent1">
                <a:shade val="50000"/>
              </a:schemeClr>
            </a:solidFill>
            <a:prstDash val="solid"/>
          </a:ln>
        </p:spPr>
        <p:txBody>
          <a:bodyPr wrap="square" rtlCol="0">
            <a:spAutoFit/>
          </a:bodyPr>
          <a:p>
            <a:pPr marL="342900" indent="-342900">
              <a:buAutoNum type="arabicPeriod"/>
            </a:pPr>
            <a:r>
              <a:rPr lang="zh-CN" altLang="en-US"/>
              <a:t>用原子</a:t>
            </a:r>
            <a:r>
              <a:rPr lang="en-US" altLang="zh-CN"/>
              <a:t>zero</a:t>
            </a:r>
            <a:r>
              <a:rPr lang="zh-CN" altLang="en-US"/>
              <a:t>代表</a:t>
            </a:r>
            <a:r>
              <a:rPr lang="en-US" altLang="zh-CN"/>
              <a:t>0</a:t>
            </a:r>
            <a:endParaRPr lang="en-US" altLang="zh-CN"/>
          </a:p>
          <a:p>
            <a:pPr marL="342900" indent="-342900">
              <a:buAutoNum type="arabicPeriod"/>
            </a:pPr>
            <a:endParaRPr lang="en-US" altLang="zh-CN"/>
          </a:p>
          <a:p>
            <a:pPr marL="342900" indent="-342900">
              <a:buAutoNum type="arabicPeriod"/>
            </a:pPr>
            <a:r>
              <a:rPr lang="zh-CN" altLang="en-US"/>
              <a:t>用复合项</a:t>
            </a:r>
            <a:r>
              <a:rPr lang="en-US" altLang="zh-CN"/>
              <a:t>s(X)</a:t>
            </a:r>
            <a:r>
              <a:rPr lang="zh-CN" altLang="en-US"/>
              <a:t>表示</a:t>
            </a:r>
            <a:r>
              <a:rPr lang="en-US" altLang="zh-CN"/>
              <a:t>X</a:t>
            </a:r>
            <a:r>
              <a:rPr lang="zh-CN" altLang="en-US"/>
              <a:t>的</a:t>
            </a:r>
            <a:r>
              <a:rPr lang="zh-CN" altLang="en-US"/>
              <a:t>后继</a:t>
            </a:r>
            <a:endParaRPr lang="zh-CN" altLang="en-US"/>
          </a:p>
          <a:p>
            <a:pPr marL="342900" indent="-342900">
              <a:buAutoNum type="arabicPeriod"/>
            </a:pPr>
            <a:endParaRPr lang="zh-CN" altLang="en-US"/>
          </a:p>
          <a:p>
            <a:pPr marL="342900" indent="-342900">
              <a:buAutoNum type="arabicPeriod"/>
            </a:pPr>
            <a:r>
              <a:rPr lang="zh-CN" altLang="en-US"/>
              <a:t>可以用</a:t>
            </a:r>
            <a:r>
              <a:rPr lang="en-US" altLang="zh-CN"/>
              <a:t>s(s(s(zero)))</a:t>
            </a:r>
            <a:r>
              <a:rPr lang="zh-CN" altLang="en-US"/>
              <a:t>表示数字</a:t>
            </a:r>
            <a:r>
              <a:rPr lang="en-US" altLang="zh-CN"/>
              <a:t>3</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4" name="文本框 3"/>
          <p:cNvSpPr txBox="1"/>
          <p:nvPr/>
        </p:nvSpPr>
        <p:spPr>
          <a:xfrm>
            <a:off x="267970" y="1169670"/>
            <a:ext cx="1063625" cy="368300"/>
          </a:xfrm>
          <a:prstGeom prst="rect">
            <a:avLst/>
          </a:prstGeom>
          <a:solidFill>
            <a:schemeClr val="accent1">
              <a:lumMod val="25000"/>
            </a:schemeClr>
          </a:solidFill>
        </p:spPr>
        <p:txBody>
          <a:bodyPr wrap="square" rtlCol="0">
            <a:spAutoFit/>
          </a:bodyPr>
          <a:p>
            <a:pPr algn="ctr"/>
            <a:r>
              <a:rPr lang="zh-CN" altLang="en-US">
                <a:solidFill>
                  <a:schemeClr val="bg1"/>
                </a:solidFill>
              </a:rPr>
              <a:t>列表</a:t>
            </a:r>
            <a:endParaRPr lang="zh-CN" altLang="en-US">
              <a:solidFill>
                <a:schemeClr val="bg1"/>
              </a:solidFill>
            </a:endParaRPr>
          </a:p>
        </p:txBody>
      </p:sp>
      <p:sp>
        <p:nvSpPr>
          <p:cNvPr id="6" name="文本框 5"/>
          <p:cNvSpPr txBox="1"/>
          <p:nvPr/>
        </p:nvSpPr>
        <p:spPr>
          <a:xfrm>
            <a:off x="279400" y="1579245"/>
            <a:ext cx="8396605" cy="1603375"/>
          </a:xfrm>
          <a:prstGeom prst="rect">
            <a:avLst/>
          </a:prstGeom>
          <a:noFill/>
          <a:ln w="28575" cmpd="dbl">
            <a:solidFill>
              <a:schemeClr val="accent1">
                <a:shade val="50000"/>
              </a:schemeClr>
            </a:solidFill>
            <a:prstDash val="solid"/>
          </a:ln>
        </p:spPr>
        <p:txBody>
          <a:bodyPr wrap="square" rtlCol="0">
            <a:noAutofit/>
          </a:bodyPr>
          <a:p>
            <a:pPr marL="285750" indent="-285750">
              <a:buFont typeface="Arial" panose="020B0604020202020204" pitchFamily="34" charset="0"/>
              <a:buChar char="•"/>
            </a:pPr>
            <a:r>
              <a:rPr lang="zh-CN" altLang="en-US"/>
              <a:t>列表是项的</a:t>
            </a:r>
            <a:r>
              <a:rPr lang="zh-CN" altLang="en-US"/>
              <a:t>特例</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highlight>
                  <a:srgbClr val="FFFF00"/>
                </a:highlight>
              </a:rPr>
              <a:t>定义</a:t>
            </a:r>
            <a:endParaRPr lang="zh-CN" altLang="en-US"/>
          </a:p>
          <a:p>
            <a:pPr marL="800100" lvl="1" indent="-342900">
              <a:buFont typeface="Arial" panose="020B0604020202020204" pitchFamily="34" charset="0"/>
              <a:buAutoNum type="arabicPeriod"/>
            </a:pPr>
            <a:r>
              <a:rPr lang="zh-CN" altLang="en-US"/>
              <a:t>原子</a:t>
            </a:r>
            <a:r>
              <a:rPr lang="en-US" altLang="zh-CN"/>
              <a:t>[]</a:t>
            </a:r>
            <a:r>
              <a:rPr lang="zh-CN" altLang="en-US"/>
              <a:t>是一个列表，表示空列表。</a:t>
            </a:r>
            <a:endParaRPr lang="zh-CN" altLang="en-US"/>
          </a:p>
          <a:p>
            <a:pPr marL="800100" lvl="1" indent="-342900">
              <a:buFont typeface="Arial" panose="020B0604020202020204" pitchFamily="34" charset="0"/>
              <a:buAutoNum type="arabicPeriod"/>
            </a:pPr>
            <a:r>
              <a:rPr lang="zh-CN" altLang="en-US"/>
              <a:t>如果</a:t>
            </a:r>
            <a:r>
              <a:rPr lang="en-US" altLang="zh-CN"/>
              <a:t>LS</a:t>
            </a:r>
            <a:r>
              <a:rPr lang="zh-CN" altLang="en-US"/>
              <a:t>是一个列表，那么项</a:t>
            </a:r>
            <a:r>
              <a:rPr lang="en-US" altLang="zh-CN"/>
              <a:t>’.’(L, LS)</a:t>
            </a:r>
            <a:r>
              <a:rPr lang="zh-CN" altLang="en-US"/>
              <a:t>也是一个</a:t>
            </a:r>
            <a:r>
              <a:rPr lang="zh-CN" altLang="en-US"/>
              <a:t>列表</a:t>
            </a:r>
            <a:endParaRPr lang="zh-CN" altLang="en-US"/>
          </a:p>
          <a:p>
            <a:pPr marL="800100" lvl="1" indent="-342900">
              <a:buFont typeface="Arial" panose="020B0604020202020204" pitchFamily="34" charset="0"/>
              <a:buAutoNum type="arabicPeriod"/>
            </a:pPr>
            <a:endParaRPr lang="zh-CN" altLang="en-US"/>
          </a:p>
          <a:p>
            <a:pPr marL="800100" lvl="1" indent="-342900">
              <a:buFont typeface="Arial" panose="020B0604020202020204" pitchFamily="34" charset="0"/>
              <a:buChar char="•"/>
            </a:pPr>
            <a:endParaRPr lang="zh-CN" altLang="en-US"/>
          </a:p>
        </p:txBody>
      </p:sp>
      <p:sp>
        <p:nvSpPr>
          <p:cNvPr id="7" name="文本框 6"/>
          <p:cNvSpPr txBox="1"/>
          <p:nvPr/>
        </p:nvSpPr>
        <p:spPr>
          <a:xfrm>
            <a:off x="297180" y="3428365"/>
            <a:ext cx="8451215" cy="1258570"/>
          </a:xfrm>
          <a:prstGeom prst="rect">
            <a:avLst/>
          </a:prstGeom>
          <a:noFill/>
          <a:ln w="28575" cmpd="dbl">
            <a:solidFill>
              <a:schemeClr val="accent1">
                <a:shade val="50000"/>
              </a:schemeClr>
            </a:solidFill>
            <a:prstDash val="solid"/>
          </a:ln>
        </p:spPr>
        <p:txBody>
          <a:bodyPr wrap="square" rtlCol="0">
            <a:noAutofit/>
          </a:bodyPr>
          <a:p>
            <a:pPr marL="285750" indent="-285750">
              <a:buFont typeface="Arial" panose="020B0604020202020204" pitchFamily="34" charset="0"/>
              <a:buChar char="•"/>
            </a:pPr>
            <a:r>
              <a:rPr lang="zh-CN" altLang="en-US"/>
              <a:t>简写</a:t>
            </a:r>
            <a:endParaRPr lang="zh-CN" altLang="en-US"/>
          </a:p>
          <a:p>
            <a:pPr marL="800100" lvl="1" indent="-342900">
              <a:buFont typeface="Arial" panose="020B0604020202020204" pitchFamily="34" charset="0"/>
              <a:buAutoNum type="arabicPeriod"/>
            </a:pPr>
            <a:r>
              <a:rPr lang="zh-CN" altLang="en-US"/>
              <a:t>列表</a:t>
            </a:r>
            <a:r>
              <a:rPr lang="en-US" altLang="zh-CN"/>
              <a:t>'.'(a, '.'(b, '.'(c, [])))</a:t>
            </a:r>
            <a:r>
              <a:rPr lang="zh-CN" altLang="en-US"/>
              <a:t>也可以写为</a:t>
            </a:r>
            <a:r>
              <a:rPr lang="en-US" altLang="zh-CN"/>
              <a:t>[a,b,c]</a:t>
            </a:r>
            <a:r>
              <a:rPr lang="zh-CN" altLang="en-US"/>
              <a:t>。</a:t>
            </a:r>
            <a:endParaRPr lang="zh-CN" altLang="en-US"/>
          </a:p>
          <a:p>
            <a:pPr marL="800100" lvl="1" indent="-342900">
              <a:buFont typeface="Arial" panose="020B0604020202020204" pitchFamily="34" charset="0"/>
              <a:buAutoNum type="arabicPeriod"/>
            </a:pPr>
            <a:r>
              <a:rPr lang="zh-CN" altLang="en-US"/>
              <a:t>项</a:t>
            </a:r>
            <a:r>
              <a:rPr lang="en-US" altLang="zh-CN"/>
              <a:t>’.’(L,LS)</a:t>
            </a:r>
            <a:r>
              <a:rPr lang="zh-CN" altLang="en-US"/>
              <a:t>也可以写成</a:t>
            </a:r>
            <a:r>
              <a:rPr lang="en-US" altLang="zh-CN"/>
              <a:t>[L|LS]</a:t>
            </a:r>
            <a:endParaRPr lang="en-US" altLang="zh-CN"/>
          </a:p>
          <a:p>
            <a:pPr marL="800100" lvl="1" indent="-342900">
              <a:buFont typeface="Arial" panose="020B0604020202020204" pitchFamily="34" charset="0"/>
              <a:buAutoNum type="arabicPeriod"/>
            </a:pPr>
            <a:r>
              <a:rPr lang="zh-CN" altLang="en-US"/>
              <a:t>这些符号可以以任何方式组合。例如，项</a:t>
            </a:r>
            <a:r>
              <a:rPr lang="en-US" altLang="zh-CN"/>
              <a:t>[a,b|LS]</a:t>
            </a:r>
            <a:r>
              <a:rPr lang="zh-CN" altLang="en-US"/>
              <a:t>是列表当且仅当</a:t>
            </a:r>
            <a:r>
              <a:rPr lang="en-US" altLang="zh-CN"/>
              <a:t>LS</a:t>
            </a:r>
            <a:r>
              <a:rPr lang="zh-CN" altLang="en-US"/>
              <a:t>是</a:t>
            </a:r>
            <a:r>
              <a:rPr lang="zh-CN" altLang="en-US"/>
              <a:t>列表</a:t>
            </a:r>
            <a:endParaRPr lang="zh-CN" altLang="en-US"/>
          </a:p>
          <a:p>
            <a:pPr marL="800100" lvl="1" indent="-342900">
              <a:buFont typeface="Arial" panose="020B0604020202020204" pitchFamily="34" charset="0"/>
              <a:buAutoNum type="arabicPeriod"/>
            </a:pPr>
            <a:endParaRPr lang="zh-CN" altLang="en-US"/>
          </a:p>
        </p:txBody>
      </p:sp>
      <p:pic>
        <p:nvPicPr>
          <p:cNvPr id="8" name="图片 7"/>
          <p:cNvPicPr>
            <a:picLocks noChangeAspect="1"/>
          </p:cNvPicPr>
          <p:nvPr/>
        </p:nvPicPr>
        <p:blipFill>
          <a:blip r:embed="rId1"/>
          <a:stretch>
            <a:fillRect/>
          </a:stretch>
        </p:blipFill>
        <p:spPr>
          <a:xfrm>
            <a:off x="1226185" y="5085080"/>
            <a:ext cx="6502400" cy="1333500"/>
          </a:xfrm>
          <a:prstGeom prst="rect">
            <a:avLst/>
          </a:prstGeom>
          <a:ln w="28575" cmpd="dbl">
            <a:solidFill>
              <a:schemeClr val="accent1">
                <a:shade val="50000"/>
              </a:schemeClr>
            </a:solidFill>
            <a:prstDash val="soli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27630" y="3284855"/>
            <a:ext cx="3763645" cy="3025140"/>
          </a:xfrm>
          <a:prstGeom prst="rect">
            <a:avLst/>
          </a:prstGeom>
          <a:ln w="28575" cmpd="dbl">
            <a:solidFill>
              <a:schemeClr val="accent1">
                <a:shade val="50000"/>
              </a:schemeClr>
            </a:solidFill>
            <a:prstDash val="solid"/>
          </a:ln>
        </p:spPr>
      </p:pic>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6" name="文本框 5"/>
          <p:cNvSpPr txBox="1"/>
          <p:nvPr/>
        </p:nvSpPr>
        <p:spPr>
          <a:xfrm>
            <a:off x="267970" y="1169670"/>
            <a:ext cx="1063625" cy="368300"/>
          </a:xfrm>
          <a:prstGeom prst="rect">
            <a:avLst/>
          </a:prstGeom>
          <a:solidFill>
            <a:schemeClr val="accent1">
              <a:lumMod val="25000"/>
            </a:schemeClr>
          </a:solidFill>
        </p:spPr>
        <p:txBody>
          <a:bodyPr wrap="square" rtlCol="0">
            <a:spAutoFit/>
          </a:bodyPr>
          <a:p>
            <a:pPr algn="ctr"/>
            <a:r>
              <a:rPr lang="zh-CN" altLang="en-US">
                <a:solidFill>
                  <a:schemeClr val="bg1"/>
                </a:solidFill>
              </a:rPr>
              <a:t>思考</a:t>
            </a:r>
            <a:endParaRPr lang="zh-CN" altLang="en-US">
              <a:solidFill>
                <a:schemeClr val="bg1"/>
              </a:solidFill>
            </a:endParaRPr>
          </a:p>
        </p:txBody>
      </p:sp>
      <p:sp>
        <p:nvSpPr>
          <p:cNvPr id="7" name="文本框 6"/>
          <p:cNvSpPr txBox="1"/>
          <p:nvPr/>
        </p:nvSpPr>
        <p:spPr>
          <a:xfrm>
            <a:off x="1596390" y="1181100"/>
            <a:ext cx="5855970" cy="1476375"/>
          </a:xfrm>
          <a:prstGeom prst="rect">
            <a:avLst/>
          </a:prstGeom>
          <a:noFill/>
          <a:ln w="28575" cmpd="dbl">
            <a:solidFill>
              <a:schemeClr val="accent1">
                <a:shade val="50000"/>
              </a:schemeClr>
            </a:solidFill>
            <a:prstDash val="solid"/>
          </a:ln>
        </p:spPr>
        <p:txBody>
          <a:bodyPr wrap="square" rtlCol="0">
            <a:spAutoFit/>
          </a:bodyPr>
          <a:p>
            <a:pPr marL="342900" indent="-342900">
              <a:buAutoNum type="arabicPeriod"/>
            </a:pPr>
            <a:r>
              <a:rPr lang="en-US" altLang="zh-CN"/>
              <a:t>[a,b|[]] == [a, b].</a:t>
            </a:r>
            <a:endParaRPr lang="en-US" altLang="zh-CN"/>
          </a:p>
          <a:p>
            <a:pPr marL="342900" indent="-342900">
              <a:buAutoNum type="arabicPeriod"/>
            </a:pPr>
            <a:endParaRPr lang="en-US" altLang="zh-CN"/>
          </a:p>
          <a:p>
            <a:pPr marL="342900" indent="-342900">
              <a:buAutoNum type="arabicPeriod"/>
            </a:pPr>
            <a:r>
              <a:rPr lang="en-US" altLang="zh-CN"/>
              <a:t>[a|b] == [a, b].</a:t>
            </a:r>
            <a:endParaRPr lang="en-US" altLang="zh-CN"/>
          </a:p>
          <a:p>
            <a:pPr marL="342900" indent="-342900">
              <a:buAutoNum type="arabicPeriod"/>
            </a:pPr>
            <a:endParaRPr lang="en-US" altLang="zh-CN"/>
          </a:p>
          <a:p>
            <a:pPr marL="342900" indent="-342900">
              <a:buAutoNum type="arabicPeriod"/>
            </a:pPr>
            <a:r>
              <a:rPr lang="en-US" altLang="zh-CN"/>
              <a:t>[a|[b]] == [a, b].</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6" name="文本框 5"/>
          <p:cNvSpPr txBox="1"/>
          <p:nvPr/>
        </p:nvSpPr>
        <p:spPr>
          <a:xfrm>
            <a:off x="267970" y="1169670"/>
            <a:ext cx="3268980" cy="368300"/>
          </a:xfrm>
          <a:prstGeom prst="rect">
            <a:avLst/>
          </a:prstGeom>
          <a:solidFill>
            <a:schemeClr val="accent1">
              <a:lumMod val="25000"/>
            </a:schemeClr>
          </a:solidFill>
        </p:spPr>
        <p:txBody>
          <a:bodyPr wrap="square" rtlCol="0">
            <a:spAutoFit/>
          </a:bodyPr>
          <a:p>
            <a:pPr algn="ctr"/>
            <a:r>
              <a:rPr lang="zh-CN" altLang="en-US">
                <a:solidFill>
                  <a:schemeClr val="bg1"/>
                </a:solidFill>
              </a:rPr>
              <a:t>什么时候适合</a:t>
            </a:r>
            <a:r>
              <a:rPr lang="zh-CN" altLang="en-US">
                <a:solidFill>
                  <a:schemeClr val="bg1"/>
                </a:solidFill>
              </a:rPr>
              <a:t>使用列表？</a:t>
            </a:r>
            <a:endParaRPr lang="zh-CN" altLang="en-US">
              <a:solidFill>
                <a:schemeClr val="bg1"/>
              </a:solidFill>
            </a:endParaRPr>
          </a:p>
        </p:txBody>
      </p:sp>
      <p:sp>
        <p:nvSpPr>
          <p:cNvPr id="4" name="文本框 3"/>
          <p:cNvSpPr txBox="1"/>
          <p:nvPr/>
        </p:nvSpPr>
        <p:spPr>
          <a:xfrm>
            <a:off x="281940" y="1631950"/>
            <a:ext cx="8466455" cy="1198880"/>
          </a:xfrm>
          <a:prstGeom prst="rect">
            <a:avLst/>
          </a:prstGeom>
          <a:noFill/>
          <a:ln w="28575" cmpd="dbl">
            <a:solidFill>
              <a:schemeClr val="accent1">
                <a:shade val="50000"/>
              </a:schemeClr>
            </a:solidFill>
            <a:prstDash val="solid"/>
          </a:ln>
        </p:spPr>
        <p:txBody>
          <a:bodyPr wrap="square" rtlCol="0">
            <a:spAutoFit/>
          </a:bodyPr>
          <a:p>
            <a:pPr marL="342900" indent="-342900">
              <a:buAutoNum type="arabicPeriod"/>
            </a:pPr>
            <a:r>
              <a:rPr lang="zh-CN" altLang="en-US"/>
              <a:t>任意多个元素</a:t>
            </a:r>
            <a:endParaRPr lang="zh-CN" altLang="en-US"/>
          </a:p>
          <a:p>
            <a:pPr marL="342900" indent="-342900">
              <a:buAutoNum type="arabicPeriod"/>
            </a:pPr>
            <a:r>
              <a:rPr lang="zh-CN" altLang="en-US"/>
              <a:t>可以有</a:t>
            </a:r>
            <a:r>
              <a:rPr lang="en-US" altLang="zh-CN"/>
              <a:t>0</a:t>
            </a:r>
            <a:r>
              <a:rPr lang="zh-CN" altLang="en-US"/>
              <a:t>元素</a:t>
            </a:r>
            <a:endParaRPr lang="zh-CN" altLang="en-US"/>
          </a:p>
          <a:p>
            <a:pPr marL="342900" indent="-342900">
              <a:buAutoNum type="arabicPeriod"/>
            </a:pPr>
            <a:r>
              <a:rPr lang="zh-CN" altLang="en-US"/>
              <a:t>元素顺序重要</a:t>
            </a:r>
            <a:endParaRPr lang="zh-CN" altLang="en-US"/>
          </a:p>
          <a:p>
            <a:pPr marL="342900" indent="-342900">
              <a:buAutoNum type="arabicPeriod"/>
            </a:pPr>
            <a:r>
              <a:rPr lang="zh-CN" altLang="en-US"/>
              <a:t>同一类元素</a:t>
            </a:r>
            <a:endParaRPr lang="zh-CN" altLang="en-US"/>
          </a:p>
        </p:txBody>
      </p:sp>
      <p:sp>
        <p:nvSpPr>
          <p:cNvPr id="7" name="文本框 6"/>
          <p:cNvSpPr txBox="1"/>
          <p:nvPr/>
        </p:nvSpPr>
        <p:spPr>
          <a:xfrm>
            <a:off x="267970" y="4653280"/>
            <a:ext cx="4225290" cy="368300"/>
          </a:xfrm>
          <a:prstGeom prst="rect">
            <a:avLst/>
          </a:prstGeom>
          <a:solidFill>
            <a:schemeClr val="accent1">
              <a:lumMod val="25000"/>
            </a:schemeClr>
          </a:solidFill>
        </p:spPr>
        <p:txBody>
          <a:bodyPr wrap="square" rtlCol="0">
            <a:spAutoFit/>
          </a:bodyPr>
          <a:p>
            <a:pPr algn="ctr"/>
            <a:r>
              <a:rPr lang="zh-CN" altLang="en-US">
                <a:solidFill>
                  <a:schemeClr val="bg1"/>
                </a:solidFill>
              </a:rPr>
              <a:t>如果元素数目为定值，用什么</a:t>
            </a:r>
            <a:r>
              <a:rPr lang="zh-CN" altLang="en-US">
                <a:solidFill>
                  <a:schemeClr val="bg1"/>
                </a:solidFill>
              </a:rPr>
              <a:t>比较好？</a:t>
            </a:r>
            <a:endParaRPr lang="zh-CN" altLang="en-US">
              <a:solidFill>
                <a:schemeClr val="bg1"/>
              </a:solidFill>
            </a:endParaRPr>
          </a:p>
        </p:txBody>
      </p:sp>
      <p:sp>
        <p:nvSpPr>
          <p:cNvPr id="8" name="文本框 7"/>
          <p:cNvSpPr txBox="1"/>
          <p:nvPr/>
        </p:nvSpPr>
        <p:spPr>
          <a:xfrm>
            <a:off x="299720" y="5299075"/>
            <a:ext cx="8448675" cy="645160"/>
          </a:xfrm>
          <a:prstGeom prst="rect">
            <a:avLst/>
          </a:prstGeom>
          <a:noFill/>
          <a:ln w="28575" cmpd="dbl">
            <a:solidFill>
              <a:schemeClr val="accent1">
                <a:shade val="50000"/>
              </a:schemeClr>
            </a:solidFill>
            <a:prstDash val="solid"/>
          </a:ln>
        </p:spPr>
        <p:txBody>
          <a:bodyPr wrap="square" rtlCol="0">
            <a:spAutoFit/>
          </a:bodyPr>
          <a:p>
            <a:r>
              <a:rPr lang="zh-CN" altLang="en-US">
                <a:highlight>
                  <a:srgbClr val="FFFF00"/>
                </a:highlight>
              </a:rPr>
              <a:t>谓词</a:t>
            </a:r>
            <a:r>
              <a:rPr lang="zh-CN" altLang="en-US"/>
              <a:t>！</a:t>
            </a:r>
            <a:endParaRPr lang="zh-CN" altLang="en-US"/>
          </a:p>
          <a:p>
            <a:r>
              <a:rPr lang="zh-CN" altLang="en-US"/>
              <a:t>因为谓词推理能力更强，并且更节省内存</a:t>
            </a:r>
            <a:r>
              <a:rPr lang="zh-CN" altLang="en-US"/>
              <a:t>空间！</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6" name="文本框 5"/>
          <p:cNvSpPr txBox="1"/>
          <p:nvPr/>
        </p:nvSpPr>
        <p:spPr>
          <a:xfrm>
            <a:off x="267970" y="1169670"/>
            <a:ext cx="1353820" cy="368300"/>
          </a:xfrm>
          <a:prstGeom prst="rect">
            <a:avLst/>
          </a:prstGeom>
          <a:solidFill>
            <a:schemeClr val="accent1">
              <a:lumMod val="25000"/>
            </a:schemeClr>
          </a:solidFill>
        </p:spPr>
        <p:txBody>
          <a:bodyPr wrap="square" rtlCol="0">
            <a:spAutoFit/>
          </a:bodyPr>
          <a:p>
            <a:pPr algn="ctr"/>
            <a:r>
              <a:rPr lang="zh-CN" altLang="en-US">
                <a:solidFill>
                  <a:schemeClr val="bg1"/>
                </a:solidFill>
              </a:rPr>
              <a:t>对子</a:t>
            </a:r>
            <a:r>
              <a:rPr lang="en-US" altLang="zh-CN">
                <a:solidFill>
                  <a:schemeClr val="bg1"/>
                </a:solidFill>
              </a:rPr>
              <a:t>(pairs)</a:t>
            </a:r>
            <a:endParaRPr lang="en-US" altLang="zh-CN">
              <a:solidFill>
                <a:schemeClr val="bg1"/>
              </a:solidFill>
            </a:endParaRPr>
          </a:p>
        </p:txBody>
      </p:sp>
      <p:sp>
        <p:nvSpPr>
          <p:cNvPr id="7" name="文本框 6"/>
          <p:cNvSpPr txBox="1"/>
          <p:nvPr/>
        </p:nvSpPr>
        <p:spPr>
          <a:xfrm>
            <a:off x="276225" y="1619885"/>
            <a:ext cx="8400415" cy="645160"/>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zh-CN" altLang="en-US">
                <a:highlight>
                  <a:srgbClr val="FFFF00"/>
                </a:highlight>
              </a:rPr>
              <a:t>定义</a:t>
            </a:r>
            <a:r>
              <a:rPr lang="zh-CN" altLang="en-US"/>
              <a:t>：对是具有主函子</a:t>
            </a:r>
            <a:r>
              <a:rPr lang="en-US" altLang="zh-CN"/>
              <a:t>(-)/2 </a:t>
            </a:r>
            <a:r>
              <a:rPr lang="zh-CN" altLang="en-US"/>
              <a:t>的项。例如，项</a:t>
            </a:r>
            <a:r>
              <a:rPr lang="en-US" altLang="zh-CN"/>
              <a:t>-(A, B)</a:t>
            </a:r>
            <a:r>
              <a:rPr lang="zh-CN" altLang="en-US"/>
              <a:t>表示元素</a:t>
            </a:r>
            <a:r>
              <a:rPr lang="en-US" altLang="zh-CN"/>
              <a:t>A</a:t>
            </a:r>
            <a:r>
              <a:rPr lang="zh-CN" altLang="en-US"/>
              <a:t>和</a:t>
            </a:r>
            <a:r>
              <a:rPr lang="en-US" altLang="zh-CN"/>
              <a:t>B</a:t>
            </a:r>
            <a:r>
              <a:rPr lang="zh-CN" altLang="en-US"/>
              <a:t>的对。在</a:t>
            </a:r>
            <a:r>
              <a:rPr lang="en-US" altLang="zh-CN"/>
              <a:t> Prolog </a:t>
            </a:r>
            <a:r>
              <a:rPr lang="zh-CN" altLang="en-US"/>
              <a:t>中，</a:t>
            </a:r>
            <a:r>
              <a:rPr lang="en-US" altLang="zh-CN"/>
              <a:t>(-)/2</a:t>
            </a:r>
            <a:r>
              <a:rPr lang="zh-CN" altLang="en-US"/>
              <a:t>定义为中缀运算符。因此，该项可以等效地写为</a:t>
            </a:r>
            <a:r>
              <a:rPr lang="en-US" altLang="zh-CN"/>
              <a:t> A-B</a:t>
            </a:r>
            <a:endParaRPr lang="en-US" altLang="zh-CN"/>
          </a:p>
        </p:txBody>
      </p:sp>
      <p:pic>
        <p:nvPicPr>
          <p:cNvPr id="8" name="图片 7"/>
          <p:cNvPicPr>
            <a:picLocks noChangeAspect="1"/>
          </p:cNvPicPr>
          <p:nvPr/>
        </p:nvPicPr>
        <p:blipFill>
          <a:blip r:embed="rId1"/>
          <a:stretch>
            <a:fillRect/>
          </a:stretch>
        </p:blipFill>
        <p:spPr>
          <a:xfrm>
            <a:off x="611505" y="4221480"/>
            <a:ext cx="7641590" cy="1198880"/>
          </a:xfrm>
          <a:prstGeom prst="rect">
            <a:avLst/>
          </a:prstGeom>
        </p:spPr>
      </p:pic>
      <p:sp>
        <p:nvSpPr>
          <p:cNvPr id="9" name="文本框 8"/>
          <p:cNvSpPr txBox="1"/>
          <p:nvPr/>
        </p:nvSpPr>
        <p:spPr>
          <a:xfrm>
            <a:off x="273685" y="2853055"/>
            <a:ext cx="1353820" cy="368300"/>
          </a:xfrm>
          <a:prstGeom prst="rect">
            <a:avLst/>
          </a:prstGeom>
          <a:solidFill>
            <a:schemeClr val="accent1">
              <a:lumMod val="25000"/>
            </a:schemeClr>
          </a:solidFill>
        </p:spPr>
        <p:txBody>
          <a:bodyPr wrap="square" rtlCol="0">
            <a:spAutoFit/>
          </a:bodyPr>
          <a:p>
            <a:pPr algn="ctr"/>
            <a:r>
              <a:rPr lang="zh-CN" altLang="en-US">
                <a:solidFill>
                  <a:schemeClr val="bg1"/>
                </a:solidFill>
              </a:rPr>
              <a:t>常见</a:t>
            </a:r>
            <a:r>
              <a:rPr lang="zh-CN" altLang="en-US">
                <a:solidFill>
                  <a:schemeClr val="bg1"/>
                </a:solidFill>
              </a:rPr>
              <a:t>用途</a:t>
            </a:r>
            <a:endParaRPr lang="zh-CN" altLang="en-US">
              <a:solidFill>
                <a:schemeClr val="bg1"/>
              </a:solidFill>
            </a:endParaRPr>
          </a:p>
        </p:txBody>
      </p:sp>
      <p:sp>
        <p:nvSpPr>
          <p:cNvPr id="10" name="文本框 9"/>
          <p:cNvSpPr txBox="1"/>
          <p:nvPr/>
        </p:nvSpPr>
        <p:spPr>
          <a:xfrm>
            <a:off x="293370" y="3451860"/>
            <a:ext cx="8383270" cy="2833370"/>
          </a:xfrm>
          <a:prstGeom prst="rect">
            <a:avLst/>
          </a:prstGeom>
          <a:noFill/>
          <a:ln w="28575" cmpd="dbl">
            <a:solidFill>
              <a:schemeClr val="accent1">
                <a:shade val="50000"/>
              </a:schemeClr>
            </a:solidFill>
            <a:prstDash val="solid"/>
          </a:ln>
        </p:spPr>
        <p:txBody>
          <a:bodyPr wrap="square" rtlCol="0">
            <a:noAutofit/>
          </a:bodyPr>
          <a:p>
            <a:pPr marL="285750" indent="-285750">
              <a:buFont typeface="Arial" panose="020B0604020202020204" pitchFamily="34" charset="0"/>
              <a:buChar char="•"/>
            </a:pPr>
            <a:r>
              <a:rPr lang="zh-CN" altLang="en-US"/>
              <a:t>排序！，可以使用标准谓词</a:t>
            </a:r>
            <a:r>
              <a:rPr lang="en-US" altLang="zh-CN"/>
              <a:t>keysort</a:t>
            </a:r>
            <a:r>
              <a:rPr lang="zh-CN" altLang="en-US"/>
              <a:t>进行</a:t>
            </a:r>
            <a:r>
              <a:rPr lang="zh-CN" altLang="en-US"/>
              <a:t>实现！</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73685" y="320675"/>
            <a:ext cx="2426335" cy="368300"/>
          </a:xfrm>
          <a:prstGeom prst="rect">
            <a:avLst/>
          </a:prstGeom>
          <a:ln>
            <a:solidFill>
              <a:schemeClr val="accent1"/>
            </a:solidFill>
          </a:ln>
        </p:spPr>
        <p:style>
          <a:lnRef idx="3">
            <a:schemeClr val="accent1"/>
          </a:lnRef>
          <a:fillRef idx="0">
            <a:srgbClr val="FFFFFF"/>
          </a:fillRef>
          <a:effectRef idx="0">
            <a:srgbClr val="FFFFFF"/>
          </a:effectRef>
          <a:fontRef idx="minor">
            <a:schemeClr val="tx1"/>
          </a:fontRef>
        </p:style>
        <p:txBody>
          <a:bodyPr wrap="square" rtlCol="0">
            <a:spAutoFit/>
          </a:bodyPr>
          <a:p>
            <a:pPr algn="ctr"/>
            <a:r>
              <a:rPr lang="en-US" altLang="zh-CN"/>
              <a:t>Prolog</a:t>
            </a:r>
            <a:r>
              <a:rPr lang="zh-CN" altLang="en-US"/>
              <a:t>的数据</a:t>
            </a:r>
            <a:r>
              <a:rPr lang="zh-CN" altLang="en-US"/>
              <a:t>结构</a:t>
            </a:r>
            <a:endParaRPr lang="zh-CN" altLang="en-US"/>
          </a:p>
        </p:txBody>
      </p:sp>
      <p:sp>
        <p:nvSpPr>
          <p:cNvPr id="6" name="文本框 5"/>
          <p:cNvSpPr txBox="1"/>
          <p:nvPr/>
        </p:nvSpPr>
        <p:spPr>
          <a:xfrm>
            <a:off x="267970" y="1169670"/>
            <a:ext cx="3041650" cy="368300"/>
          </a:xfrm>
          <a:prstGeom prst="rect">
            <a:avLst/>
          </a:prstGeom>
          <a:solidFill>
            <a:schemeClr val="accent1">
              <a:lumMod val="25000"/>
            </a:schemeClr>
          </a:solidFill>
        </p:spPr>
        <p:txBody>
          <a:bodyPr wrap="square" rtlCol="0">
            <a:spAutoFit/>
          </a:bodyPr>
          <a:p>
            <a:pPr algn="ctr"/>
            <a:r>
              <a:rPr lang="zh-CN" altLang="en-US">
                <a:solidFill>
                  <a:schemeClr val="bg1"/>
                </a:solidFill>
              </a:rPr>
              <a:t>关联列表</a:t>
            </a:r>
            <a:r>
              <a:rPr lang="en-US" altLang="zh-CN">
                <a:solidFill>
                  <a:schemeClr val="bg1"/>
                </a:solidFill>
              </a:rPr>
              <a:t>(Association lists)</a:t>
            </a:r>
            <a:endParaRPr lang="en-US" altLang="zh-CN">
              <a:solidFill>
                <a:schemeClr val="bg1"/>
              </a:solidFill>
            </a:endParaRPr>
          </a:p>
        </p:txBody>
      </p:sp>
      <p:sp>
        <p:nvSpPr>
          <p:cNvPr id="4" name="文本框 3"/>
          <p:cNvSpPr txBox="1"/>
          <p:nvPr/>
        </p:nvSpPr>
        <p:spPr>
          <a:xfrm>
            <a:off x="305435" y="1672590"/>
            <a:ext cx="8155305" cy="1753235"/>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zh-CN" altLang="en-US"/>
              <a:t>定义</a:t>
            </a:r>
            <a:r>
              <a:rPr lang="zh-CN" altLang="en-US"/>
              <a:t>方式</a:t>
            </a:r>
            <a:endParaRPr lang="zh-CN" altLang="en-US"/>
          </a:p>
          <a:p>
            <a:pPr marL="742950" lvl="1" indent="-285750">
              <a:buFont typeface="Arial" panose="020B0604020202020204" pitchFamily="34" charset="0"/>
              <a:buChar char="•"/>
            </a:pPr>
            <a:r>
              <a:rPr lang="zh-CN" altLang="en-US"/>
              <a:t>空树用原子</a:t>
            </a:r>
            <a:r>
              <a:rPr lang="en-US" altLang="zh-CN"/>
              <a:t>t</a:t>
            </a:r>
            <a:r>
              <a:rPr lang="zh-CN" altLang="en-US"/>
              <a:t>表示</a:t>
            </a:r>
            <a:endParaRPr lang="zh-CN" altLang="en-US"/>
          </a:p>
          <a:p>
            <a:pPr marL="742950" lvl="1" indent="-285750">
              <a:buFont typeface="Arial" panose="020B0604020202020204" pitchFamily="34" charset="0"/>
              <a:buChar char="•"/>
            </a:pPr>
            <a:r>
              <a:rPr lang="zh-CN" altLang="en-US"/>
              <a:t>内部节点用复合项</a:t>
            </a:r>
            <a:r>
              <a:rPr lang="en-US" altLang="zh-CN"/>
              <a:t>t(Key, Value, Balance, Left, Right)</a:t>
            </a:r>
            <a:r>
              <a:rPr lang="zh-CN" altLang="en-US"/>
              <a:t>表示，</a:t>
            </a:r>
            <a:r>
              <a:rPr lang="zh-CN" altLang="en-US"/>
              <a:t>其中：</a:t>
            </a:r>
            <a:endParaRPr lang="zh-CN" altLang="en-US"/>
          </a:p>
          <a:p>
            <a:pPr marL="1200150" lvl="2" indent="-285750">
              <a:buFont typeface="Arial" panose="020B0604020202020204" pitchFamily="34" charset="0"/>
              <a:buChar char="•"/>
            </a:pPr>
            <a:r>
              <a:rPr lang="en-US" altLang="zh-CN"/>
              <a:t>Key</a:t>
            </a:r>
            <a:r>
              <a:rPr lang="zh-CN" altLang="en-US"/>
              <a:t>和</a:t>
            </a:r>
            <a:r>
              <a:rPr lang="en-US" altLang="zh-CN"/>
              <a:t>Value</a:t>
            </a:r>
            <a:r>
              <a:rPr lang="zh-CN" altLang="en-US"/>
              <a:t>表示键值</a:t>
            </a:r>
            <a:r>
              <a:rPr lang="zh-CN" altLang="en-US"/>
              <a:t>关联</a:t>
            </a:r>
            <a:endParaRPr lang="zh-CN" altLang="en-US"/>
          </a:p>
          <a:p>
            <a:pPr marL="1200150" lvl="2" indent="-285750">
              <a:buFont typeface="Arial" panose="020B0604020202020204" pitchFamily="34" charset="0"/>
              <a:buChar char="•"/>
            </a:pPr>
            <a:r>
              <a:rPr lang="en-US" altLang="zh-CN"/>
              <a:t>Balance</a:t>
            </a:r>
            <a:r>
              <a:rPr lang="zh-CN" altLang="en-US"/>
              <a:t>是表示平衡条件的原子，如</a:t>
            </a:r>
            <a:r>
              <a:rPr lang="en-US" altLang="zh-CN"/>
              <a:t>&lt;, =, &gt;</a:t>
            </a:r>
            <a:r>
              <a:rPr lang="zh-CN" altLang="en-US"/>
              <a:t>表示左右子树节点数</a:t>
            </a:r>
            <a:r>
              <a:rPr lang="zh-CN" altLang="en-US"/>
              <a:t>关系</a:t>
            </a:r>
            <a:endParaRPr lang="zh-CN" altLang="en-US"/>
          </a:p>
          <a:p>
            <a:pPr marL="1200150" lvl="2" indent="-285750">
              <a:buFont typeface="Arial" panose="020B0604020202020204" pitchFamily="34" charset="0"/>
              <a:buChar char="•"/>
            </a:pPr>
            <a:r>
              <a:rPr lang="en-US" altLang="zh-CN"/>
              <a:t>Left</a:t>
            </a:r>
            <a:r>
              <a:rPr lang="zh-CN" altLang="en-US"/>
              <a:t>和</a:t>
            </a:r>
            <a:r>
              <a:rPr lang="en-US" altLang="zh-CN"/>
              <a:t>Right</a:t>
            </a:r>
            <a:r>
              <a:rPr lang="zh-CN" altLang="en-US"/>
              <a:t>是</a:t>
            </a:r>
            <a:r>
              <a:rPr lang="en-US" altLang="zh-CN"/>
              <a:t>AVL</a:t>
            </a:r>
            <a:r>
              <a:rPr lang="zh-CN" altLang="en-US"/>
              <a:t>子树</a:t>
            </a:r>
            <a:endParaRPr lang="zh-CN" altLang="en-US"/>
          </a:p>
        </p:txBody>
      </p:sp>
      <p:sp>
        <p:nvSpPr>
          <p:cNvPr id="7" name="文本框 6"/>
          <p:cNvSpPr txBox="1"/>
          <p:nvPr/>
        </p:nvSpPr>
        <p:spPr>
          <a:xfrm>
            <a:off x="293370" y="3644900"/>
            <a:ext cx="8167370" cy="922020"/>
          </a:xfrm>
          <a:prstGeom prst="rect">
            <a:avLst/>
          </a:prstGeom>
          <a:noFill/>
          <a:ln w="28575" cmpd="dbl">
            <a:solidFill>
              <a:schemeClr val="accent1">
                <a:shade val="50000"/>
              </a:schemeClr>
            </a:solidFill>
            <a:prstDash val="solid"/>
          </a:ln>
        </p:spPr>
        <p:txBody>
          <a:bodyPr wrap="square" rtlCol="0">
            <a:spAutoFit/>
          </a:bodyPr>
          <a:p>
            <a:pPr marL="285750" indent="-285750">
              <a:buFont typeface="Arial" panose="020B0604020202020204" pitchFamily="34" charset="0"/>
              <a:buChar char="•"/>
            </a:pPr>
            <a:r>
              <a:rPr lang="zh-CN" altLang="en-US"/>
              <a:t>功能</a:t>
            </a:r>
            <a:endParaRPr lang="zh-CN" altLang="en-US"/>
          </a:p>
          <a:p>
            <a:pPr marL="742950" lvl="1" indent="-285750">
              <a:buFont typeface="Arial" panose="020B0604020202020204" pitchFamily="34" charset="0"/>
              <a:buChar char="•"/>
            </a:pPr>
            <a:r>
              <a:rPr lang="zh-CN" altLang="en-US"/>
              <a:t>许多</a:t>
            </a:r>
            <a:r>
              <a:rPr lang="en-US" altLang="zh-CN"/>
              <a:t> Prolog </a:t>
            </a:r>
            <a:r>
              <a:rPr lang="zh-CN" altLang="en-US"/>
              <a:t>系统提供关联列表，支持比线性时间更快的元素访问，通常基于平衡树（如</a:t>
            </a:r>
            <a:r>
              <a:rPr lang="en-US" altLang="zh-CN"/>
              <a:t> AVL </a:t>
            </a:r>
            <a:r>
              <a:rPr lang="zh-CN" altLang="en-US"/>
              <a:t>树）实现。</a:t>
            </a:r>
            <a:endParaRPr lang="zh-CN" altLang="en-US"/>
          </a:p>
        </p:txBody>
      </p:sp>
    </p:spTree>
  </p:cSld>
  <p:clrMapOvr>
    <a:masterClrMapping/>
  </p:clrMapOvr>
</p:sld>
</file>

<file path=ppt/tags/tag1.xml><?xml version="1.0" encoding="utf-8"?>
<p:tagLst xmlns:p="http://schemas.openxmlformats.org/presentationml/2006/main">
  <p:tag name="TABLE_ENDDRAG_ORIGIN_RECT" val="569*83"/>
  <p:tag name="TABLE_ENDDRAG_RECT" val="44*107*569*83"/>
</p:tagLst>
</file>

<file path=ppt/tags/tag3.xml><?xml version="1.0" encoding="utf-8"?>
<p:tagLst xmlns:p="http://schemas.openxmlformats.org/presentationml/2006/main">
  <p:tag name="resource_record_key" val="{&quot;13&quot;:[4364947]}"/>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NDI1MDQzMTAzMjA0IiwKCSJHcm91cElkIiA6ICIxOTg1ODI1ODMzIiwKCSJJbWFnZSIgOiAiaVZCT1J3MEtHZ29BQUFBTlNVaEVVZ0FBQTZFQUFBUEpDQUlBQUFCc25ybEtBQUFBQVhOU1IwSUFyczRjNlFBQUlBQkpSRUZVZUp6czNXZEFWTmZlOS8wOXdGQVVBUkVSRzJwUXhONVJFd3NpaVYxUFlrdXdLeDRTWTBuVVdHS0x2Uk93WVJlaldMQmd4OTZ4WWtWRmlRVWIyQkJCWVlBQjVubXh6algzUEVNUkZRRTMzOCtyM2ZjYVJ1RTNhOWIrTDRWR281RUFBQUFBR1RISTZ3WUFBQUFBT1l5TUN3QUFBTGtoNHdJQUFFQnV5TGdBQUFDUUd6SXVBQUFBNUlhTUN3QUFBTGtoNHdJQUFFQnV5TGdBQUFDUUd6SXVBQUFBNUlhTUN3QUFBTGtoNHdJQUFFQnV5TGdBQUFDUUd6SXVBQUFBNUlhTUN3QUFBTGtoNHdJQUFFQnV5TGdBQUFDUUd6SXVBQUFBNUlhTUN3QUFBTGtoNHdJQUFFQnV5TGdBQUFDUUd6SXVBQUFBNUlhTUN3QUFBTGtoNHdJQUFFQnV5TGdBQUFDUUd6SXVBQUFBNUlhTUN3QUFBTGtoNHdJQUFFQnV5TGdBQUFDUUd6SXVBQUFBNUlhTUN3QUFBTGtoNHdJQUFFQnV5TGdBQUFDUUd6SXVBQUFBNUlhTUN3QUFBTGtoNHdJQUFFQnV5TGdBQUFDUUd6SXVBQUFBNUlhTUN3QUFBTGtoNHdJQUFFQnV5TGdBQUFDUUd6SXVBQUFBNUlhTUN3QUFBTGtoNHdJQUFFQnV5TGdBQUFDUUd6SXVBQUFBNUlhTUN3QUFBTGtoNHdJQUFFQnV5TGdBQUFDUUd6SXVBQUFBNUlhTUN3QUFBTGtoNHdJQUFFQnV5TGdBQUFDUUd6SXVBQUFBNUlhTUN3QUFBTGtoNHdJQVVOQ3AxZXJ0MjdmZnZuMDdyeHNDNUJpRlJxUEo2ellBQUlDOEZCRVIwYUZEaDhxVkt3Y0VCQmdZdktmL0t6azV1VjI3ZHRtNWJOT21UU2RPbkpoRGJRUStqRkZlTndBQUFPU3g4dVhMOStyVmE4MmFOWmN1WFdyUW9FSFdCNmVscFQxNjlPaTMzMzVyMHFSSkZvZk5uRG56MWF0WE9kMVNJTHZJdUFBQUZCUXpaODdjdkhsemhydkU5N29EQnc3TTdOeXJWNi9xcmlZbEpiMTkremFMZTZXa3BIeENTNEZQUmNZRkFLQ2dhTnk0c2JtNXVlNFdsVXExYXRVcVoyZG5aMmRuU1pKZXZIZ1JFQkRRc21YTEtsV3FaSDJwWThlT2hZYUdabkhBNDhlUDdlenNjcWpod0FjajR3SUFVRkM0dUxpNHVMaUk4UVpSVVZHbFM1ZCsvZnExeUxoRGhneVJKQ2swTkRRZ0lNRE56ZTJISDM1NDl1eFpGaUcxWThlT1RaczJ6ZUplVTZaTStUd3ZBc2dXTWk0QUFBWE96Smt6ZCt6WXNYSGpSbXRyNnd3UGlJaUk2Tnk1Yy92MjdTZE5tcFRoVTJqTGx5OWZ1M1p0RnJkNDgrYU55Tk5BbmlEakFnQlFzUGo1K2Yzenp6K3RXN2YrNnF1djNyeDVrK0V4NWN1WDc5S2xpNStmWDJ4czdOeTVjNVZLWlZKUzBwTW5UOFRlZmZ2MlpmTmU5Kzdka3lUSjJOaTRiTm15T2ZjS2dQY2o0d0lBa0Y4Y1AzNzg2TkdqejU4L2o0Mk5qWTJOemV5d3RtM2JpcUVGSDJIOSt2VXpaODVzMHFUSjNMbHpzeTRUTm5iczJPVGs1QTBiTnFqVmFtOXY3NGlJaU83ZHUzL2NUU3RXckxoMTY5YVBPeGY0T0dSY0FBRHlYbkJ3OElJRkMrTGk0ajdyWFZhc1dERnYzcnpHalJzdlhyelkyTmo0dmNkUG5EZ3hKU1VsSUNCZzVNaVJQajQrb3JTQ1dxMk9qbzdPenUyTWpJeHNiR3h5b3VIQUJ5UGpBZ0NReHdJQ0F0YXNXWlA5NHo5Ni9xWnExYXExYnQxNjl1elpwcWFtWW91RmhZVy92MytwVXFYRXF1aHdMVk9takZoVktCUlRwa3d4TWpMNjVwdHZ0QmU1ZmZ0Mmx5NWRURTFORlFxRmRxTktwVEl5TWxJcWxkb3Rhclc2ZlBueWUvZnUvYmltQXArSWVjNEFBTWhMQnc0YzhQYjIxcTYyYk5teVpjdVdKVXVXL0h5RnQ2WlBuNzVseTVic0hEbHIxcXpXclZ2cmJRd05EZTNTcGN1T0hUdDA2NHZWcjErL1Q1OCt1aU1vcGsrZmZ1Yk1HVEl1OGdyOXVBQUE1Sm1vcUNoZlgxK3hYS1ZLbGRHalI1Y29VZUp6MzdSWnMyWTJOamFKaVlsTGx5NHRXclJvbno1OTlBNUlUVTFkdFdwVmZIeThyYTF0WmhkeGQzYzNORFRVcnI1OSsxYXYwa0ppWW1LNWN1VSt6eXNBM28rTUN3QkFubG02ZEdsU1VwSWtTZmIyOWw1ZVhybHowNlpObTRyU3RzYkd4dDdlM29hR2hoNGVIdHE5YXJYNjk5OS9mL2Z1M2FSSmsrcldyWnZaUlZhdlh1M282S2hkYmQ2OHVidTd1NmVucDNiTHZIbnpMbHk0OERsZkI1QVZNaTRBQUhrak5qWldtd0tIRFJ1Vyt3MzQrZWVmUTBKQzVzMmJaMnRyMjdGalIwbVNvcU9qUjQwYWRmcjA2Y0dEQjd1N3UyZHg3c1NKRTgzTXpMU3I4Zkh4TzNic09IZnVuSGJMMDZkUHJheXNQdk1yQURKRnhnVUFJRzhjT0hCQUxEZzZPbGF0V2pYM0c2QlFLQll0V2pSa3lKQS8vdmpqNXMyYkRSbzBtREJoUW54OC9Jd1pNenAzN3B6MXVkMjZkZE0rbWlaSjB1Ky8vMTYvZnYwT0hUcG90d1FFQkR4NjlPaHpOaC9JQ2hrWEFJQzhjZlBtVGJIZzZ1cWFWMjB3TXpQejlmWHQxNitmbjUrZm41K2ZwYVhscGsyYk1ndmNhclg2K2ZQblptWm1peFl0cWxDaGdyWTRneVJKQmdZR3hZb1ZxMVNwa25hTGg0ZEhRa0xDa3lkUFRFMU5xU0NHM0VmR0JRQWdiMmlyekZhc1dERlBHaEFWRlhYbzBLSEF3TUJidDI0VktWTEV6TXpzeFlzWHc0Y1A3OXk1Yy9QbXpYV0gyd3BQbmp6NS92dnZNN3lVU3FYYXNHRkRodVVhR2pac3VHelpzcy96Q29CTVVUc01BSUM4MGF0WHIxZXZYa21TdEc3ZHVsenI2WHowNk5HdFc3Y3VYcng0NGNLRjhQQndTWksrK3VxcnJsMjdkdXZXVGFsVWJ0MjZkZDI2ZFE4ZVBKQWt5Y2JHcG1yVnFrNU9UcVZMbDdhenMzTnljc3Jpc3UzYXRldlNwVXUvZnYweTNHdGdZSkJGaVFiZ2N5RGpBZ0NRTjl6ZDNXTmlZaVJKOHZmM3Q3YTJ6b1U3RGhvMDZNaVJJMkxaMGRIUnhjWGx1KysrcTFHamh0NWhWNjllUFhqdzRObXpaOFBDd2tST3FGaXhvb2VIeDVneFl6N3V2c1dLRlR0ejVzd25OeC80QUl4VkFBQ2dvQmcvZm55cFVxWHExYXRYdDI3ZExBcngxcTVkdTNidDJxTHl3NTA3ZCs3ZXZWdTNibDBuSjZmTUJpb0ErUkQ5dUFBQTVJM2M3OGNGQ2c2RHZHNEFBQUFBa01QSXVBQUFBSkFiTWk0QUFBRGtob3dMQUFBQXVTSGpBZ0FBUUc3SXVBQUFBSkFiTWk0QUFBRGtob3dMQUFBQXVTSGpBZ0FBUUc3SXVBQUFBSkFiTWk0QUFBRGtob3dMQUFBQXVTSGpBZ0FBUUc3SXVBQUFBSkFiTWk0QUFBRGtob3dMQUFBQXVTSGpBZ0FBUUc3SXVBQUFBSkFiTWk0QUFBRGtob3dMQUFBQXVTSGpBZ0FBUUc3SXVBQUFBSkFiTWk0QUFBRGtob3dMQUFBQXVTSGpBZ0FBUUc3SXVBQUFBSkFiTWk0QUFBRGtob3dMQUFBQXVTSGpBZ0FBUUc3SXVBQUFBSkFiTWk0QUFBRGtob3dMQUFBQXVTSGpBZ0FBUUc3SXVBQUFBSkFiTWk0QUFBRGtob3dMQUFBQXVTSGpBZ0FBUUc3SXVBQUFBSkFiTWk0QUFBRGtob3dMQUFBQXVTSGpBZ0FBUUc3SXVBQUFBSkFiTWk0QUFBRGtob3dMQUFBQXVTSGpBZ0FBUUc3SXVBQUFBSkFiTWk0QUFBRGtob3dMQUFBQXVTSGpBZ0FBUUc3SXVBQUFBSkFiTWk0QUFBRGtob3dMQUFBQXVTSGpBZ0FBUUc3SXVBQUFBSkFibzd4dUFBQUFPZW5wMDZkUlVWRlpIMk5qWTFPK2ZQbmNhbEcrRXg4Zi82R25HQmdZbUptWmllVTllL1k4ZXZRbysrZTJiOS9lM3Q0K3M3MjhYL2hNeUxnQWdDOVNZbUxpNWN1WDlUWmFXRmpzMzc5L3hZb1ZXWi9icFV1WDZkT25mODdXNVYreHNiSE96czRmZXBhOXZmMmhRNGZFY21CZzRPblRwN04vYnZYcTFlM3Q3V05pWXNMQ3d2UjI4WDdoOHlIakFnQytTREV4TWYzNjlkUGI2T3pzUEhmdTNGYXRXbW0zOU8zYjE4TENZc0dDQmJxSFdWdGI1MVl6ODZtNmRldTZ1Ym5wYmR5MWE5ZnQyN2Y3OSs5dlkyT2p0OHZDd2tLN3ZIang0dFRVMUt5dmYvdjI3ZUhEaHo5NzlzekZ4YVYyN2RxU0pJV0doZzRjT0ZEdk1ONHZmRDVrWEFEQUY2bFlzV0pidDI0VjNZcisvdjYrdnI3Rml4Y3ZYTGl3bloyZG5aMmRPT2J4NDhmdjNyMXIyN1p0alJvMThycTkrWXVUazlPQUFRTjB0NmpWNmhVclZqZzRPSXdlUFRycmMwMU5UYk0rWU51MmJWT21URWxLU2hvNmRPaWdRWU1VQ29Va1NYWHExT0g5UW00aTR3SUF2a2pHeHNZaUNaMDVjMGFTSkVkSHh6Smx5a2lTcEZLcGJ0NjhLWTY1ZVBHaVNNTWhJU0hhRTIxdGJiTVlIbHFnSkNRa2JOKytYU3cvZnZ3NEppYW1ldlhxNjlldjF6dnNoeDkrS0ZTb1VIWXVtSmlZT0czYXRDMWJ0aFF0V25USmtpWGZmUE9OZGxlUklrVjR2NUNieUxnQUFGbDUvUGh4ang0OWRMZjQrdnI2K3ZwcVY5M2QzU2RObXBRWFRjdDM0dUxpcGs2ZHFsUXFqWXlNSkVreU16TUxDUW5SelpjcEtTbHF0ZHJOelMwN0dmZlJvMGREaHc0TkN3dXJYYnUyajQrUHRuYzJhN3hmK0V6SXVBQUFHUm93WUVDYk5tMzBOcWFtcG5idjNqMlBXcFIvalJrenBtZlBuaG51V3I5Ky9kU3BVN056a2JDd3NONjllOGZGeGJtN3U0OGRPOWJZMlBpRDJzRDdoUnhIeGdVQWZDN0hqeDgvZXZUbzgrZlBZMk5qWTJOak16dXNiZHUyUTRZTXlkbGJseXBWU253ekhod2NmT1BHRFE4UEQwTkR3NVNVbEp5OWk2NWh3NGFGaDRkLzNMbnU3dTVpMEdvMmZmcFBUUGQyWVdGaFFVRkJHUjZXdmhKQ1p1N2Z2eDhYRi9menp6Ly8vdnZ2SDlHZTNIKy9JSHRrWEFCQXpnc09EbDZ3WUVGY1hGeGVOMFE2ZlBqd2hnMGIrdlRwWTJob21OZHR5ZFFIQmR4UHBORm9STDFiN1phdFc3ZUtwOEhlUzZWU3BhV2xaYmdyT1RsWkZFRElyUGl1aVltSkdCR1J0Uy9pL2NJWGdZd0xBTWhoQVFFQmE5YXN5Zjd4SW5VVlpCcU5KdGRpcmlqN3BSczN4NDBiNSs3dW51SEJHelpzMEMxTTI3WnQyOGpJeUN3dVBtUEdqQmt6Wm1TNGErclVxZDI2ZGZ1RWhnTWZob3dMQU1oSkJ3NGMwQTI0TFZ1MmJObXlaY21TSmJQNUJOSm5rZ3NKMHNmSDUwTlBjWGQzajRtSkVWRXkxMHJBcWxRcThYalpSNXc3WU1DQXpQcm03OXk1czMvL2ZsZFgxOHpLZm4xUU9iRGM3TmlHWEpGeEFRQTVKaW9xU3Z0RWZKVXFWVWFQSGwyaVJJbThiVkpDUW9KU3FUUXhNY25iWnVRZjc5NjlFNVc4dEZ1bVQ1K2V6Vm5FTW5zMFRaS2t2WHYzN3QrL3YxbXpaai85OU5Pbk5JLzNDem1GakFzQXlERkxseTVOU2tvU1U3OTZlWG5sZFhNa1NaS2VQMzlldEdqUnZHNUZQdkxzMlROSmtyUXptUmtZR0hUcTFLbHg0OFppZGNlT0hXZk9uSms4ZWJMbzZEMTc5dXpPblR0enMzbThYOGdwWkZ3QVFNNklqWTI5Y09HQ1dCNDJiRmd1MzMzdjNyMlBIajBLQ1FuUnJUYWxWcXR2M2JwVnIxNjlYRzVNZm5idjNqMUprc1Q4QzNaMmRtRmhZYjYrdnBhV2xpNHVMcElrWGIxNjljeVpNMjNhdERFeE1mSDI5aDR5Wk1pc1diTStSek40di9DNWtYRUJBRG5qd0lFRFlzSFIwYkZxMWFxZiszWnYzNzdkdFd0WFNFakl1WFBuSkVueTh2SlNLQlNWSzFmV25hM2d3SUVEc2JHeEJnWUdLcFhxNDBhZ3lzL0preWNORFEyZG5KekU2cjU5Kzd5OXZldldyZHUwYVZQZFVnYTNiOS9ldUhIam5qMTdWcTVjcVQzNFV6eDY5T2pVcVZPOFg4ZzFaRndBUU03UXpzanE2dXFhQzdkNytmTGxsQ2xURkFxRms1TlRodzRkbkoyZDY5ZXZiMlZsOWZyMTY5alkyRHAxNmp4Ky9IaldyRmttSmlhSER4OXUzYnIxOE9IRDI3ZHZQM3o0OE9yVnErZEM4L0tuRnk5ZW5EOS8zdG5aV1NUTEsxZXVqQmt6cG5UcDBvc1hMOWFyMVZXN2R1MFZLMVo0ZW5yMjZORmp5WklsRFJzMi9NUmJoNFNFOEg0aE41RnhBUUE1SXpvNldpeFVyRmd4RjI1WHFsUXBIeCtmUm8wYVdWbFo2VzYzdHJiMjlQUzhjdVZLcjE2OW9xT2pGeTVjYUc1dVBtblNwRkdqUnZuNyswK2VQTGxLbFNxNTBMejh5ZGZYVjZQUmRPN2NXWktrME5EUS8vNzN2NmFtcGt1WEx0VldkUkJWRjBUZWRYWjJYclZxVmI5Ky9mNzczLzh1V0xDZ2VmUG1XVno1MGFOSGtpUXBsY3JNRG5CeGNlSDlRbTVTVUpVUUFKQWpldlhxOWVyVkswbVMxcTFicDMya0tmZEZSa2I2K3ZwdTNiclYyTmg0MnJScEhUcDBrQ1FwS1NscDJiSmx5NVl0MDJnMC9mdjNIeng0c0ttcGFWNjFVRXRiTzh6ZjN6OFhhb2U5ZWZPbWNlUEdaY3FVMmJkdjMvWHIxejA4UEl5TmpkZXNXV05xYWpwejVreExTOHUwdExSRGh3NlptNXVmUFh0V2U5Yng0OGNIRFJwVXZuejVIVHQyNk0zUTI3dDM3NlNrcE1LRkM2ZW1wbDY4ZURFMU5YWGJ0bTBmMnUzNkJiMWYrTExRandzQXlCbGljZ0c5T2JSeTA0c1hMeVpPbkhqaXhJbTB0TFNHRFJ0T21EQ2hVcVZLWXBlSmljblFvVU5idEdneGN1VElGU3RXcEthbWpoNDlPazhhbVlmTXpNeEtseTQ5ZHV4WXBWSlpyVnExYnQyNmRlN2MyZEhSTVM0dUxqZzRXTHg5ZG5aMjQ4YU4wejNMeGNWbHlaSWx0V3JWMGd1NGtpU2xwS1JjdlhwVkxOdloyZlhyMSsrREFpN3ZGejRyK25FQkFEa2psM3NsTXpSbzBLRFUxTlJldlhvMWFkSWt3d01TRWhKOGZYMDlQVDNOemMxenZYWDZjdjhuRmgwZFhheFlzY3oycHFXbGZjVG5Fekc3NzhkOXNQbXkzaTk4V2NpNEFJQ2NrUjh5N3BlRm54ancrZVROMTBrQUFBREE1MFBHQlFBQWdOeVFjUUVBQUNBM1pGd0FBQURJRFJrWEFBQUFja1BHQlFBQWdOeVFjUUVBQUNBM1pGd0FBQURJRFJrWEFBQUFja1BHQlFBQWdOeVFjUUVBQUNBM1pGd0FBQURJRFJrWEFBQUFja1BHQlFBQWdOeVFjUUVBQUNBM1pGd0FBQURJRFJrWEFBQUFja1BHQlFBQWdOeVFjUUVBQUNBM1pGd0FBQURJRFJrWEFBQUFja1BHQlFBQWdOeVFjUUVBQUNBM1pGd0FBQURJRFJrWEFBQUFja1BHQlFBQWdOeVFjUUVBQUNBM1pGd0FBQURJRFJrWEFBQUFja1BHQlFBQWdOeVFjUUVBQUNBM1pGd0FBQURJRFJrWEFBQUFja1BHQlFBQWdOeVFjUUVBQUNBM1pGd0FBQURJRFJrWEFBQUFja1BHQlFBQWdOeVFjUUVBQUNBM1pGd0FBQURJRFJrWEFBQUFja1BHQlFBQWdOeVFjUUVBQUNBM1pGd0FBQURJRFJrWEFBQUFja1BHQlFBQWdOeVFjUUVBQUNBM1pGd0FBQURJRFJrWEFBQUFja1BHQlFBQWdOeVFjUUVBQUNBM1pGd0FBQURJRFJrWEFBQUFja1BHQlFBZ2J4Z2FHb3FGdExTMDNMLzcyYk5ueDQwYmQvbnk1Unk1MnBNblQ4TER3MSsrZkpralZ3TStuVkZlTndBQWdBTEt4c2JtMWF0WGtpUzlldlhLeHNZbU4yK2RtSmc0YnR3NHBWSTVjZUxFVDcvYWhRc1grdmZ2cjFhcjU4eVowNmxUcHc4NjkrblRwMUZSVVZrZlkyTmpVNzU4K1U5ckl3b2NNaTRBQUhuRDF0YjI5dTNiSXVjNU9Ubmw1cTI5dkx5ZVBuMXFaR1RVc0dIRDdCeHZZbUp5L3Z6NURIYzlmUGh3eUpBaFNxV3lTSkVpMDZkUHIxYXRXc1dLRmRNZkZoTVRFeFlXcHJmUndzSmkvLzc5SzFhc3lQcnVYYnAwbVQ1OWVuYmFDV2lSY1FFQXlCdlZxbFU3ZWZLa0pFa0hEaHhvMmJKbHJ0MzN5SkVqYTlldTdkcTFhNE1HRGJKNWluWlloWjU3OSs0TkdEQWdOamJXMTllM1pNbVN2WHYzOXZEdytPZWZmK3p0N2ZXT0RBME5IVGh3b041R1oyZm51WFBudG1yVlNydWxiOSsrRmhZV0N4WXMwRDNNMnRvNm0rMEV0TWk0QUFEa2plYk5tL3Y2K29yOGQvWHExZHExYStmQ1RhOWV2VHA4K0hCSFI4ZGZmdmtscytTcXk4REF3TmJXTnJOTGVYcDZ4c2JHenA0OXUwV0xGcElrTFYrK3ZHL2Z2dDI2ZFZ1OGVIRzlldlYwRDY1VHA4N1dyVnNsU1FvTURQVDM5L2YxOVMxZXZIamh3b1h0N096czdPekVNWThmUDM3MzdsM2J0bTFyMUtpUlF5OFhCUmNaRndDQXZHRnBhZW5zN0h6aHdnVkprdWJNbWJONDhlS2lSWXQrMWp1ZVAzOSs4T0RCZG5aMi8vNzdyNnVyYTNaT3NiS3lTajlLUWFQUnJGdTNidDY4ZVpJa2VYdDd0MjdkV215dlhidjI4dVhMaHc0ZDJyZHYzeEVqUnZUdTNkdkE0SDlQdHhjcFVrUWsxek5uemtpUzVPam9XS1pNR1VtU1ZDclZ6WnMzeFRFWEwxNlVKS2xZc1dJaElTSGFlOW5hMnFidkZRYmVTNkhSYVBLNkRRQUFPWEIzZDQrSmlaRWt5ZC9mbnkrWHN5a3lNdktYWDM1SlRrNldKS2w0OGVJelpzd1F5ZTl6MEdnMGJtNXVTcVh5bjMvK2FkNjh1YWVuWjRjT0hiSStaZDI2ZFVGQlFYb1o5L256NTMvKytlZnAwNmR0YlcwWExGaFFwMDRkdmJNaUl5TUhEeDU4OCtiTm1qVnJUcDA2VlcrbzhiSmx5N3k4dkk0Y09TSmVhWGg0ZU5iTmNIZDNuelJwMG9lL1hCUjA5T01DQUpCblNwVXExYmR2MytYTGwwdVM5UExseTRFREI3cTZ1cnE1dVpVc1dWTDdEWDVPVVNnVTgrYk5LMU9tVFBIaXhVVnBoYmR2MzJaOVNtSmlvdDdxcWxXclZxeFlvVktwTEMwdGYvbmxsMmZQbmdVRkJhVS9zVStmUHQ3ZTN0ZXZYKy9VcVpPYm05dkFnUU96SG9reFlNQ0FObTNhNkcxTVRVM3QzcjM3aDd4RTRQOGg0d0lBa0plKy8vNzdoSVNFOWV2WGk5V2pSNDhlUFhvMDYxUGF0R2t6ZE9qUWo3aVhicCtybjUvZjJyVnJzejQrTFMzTnlzcEtMTDk5Kzdaang0NlJrWkhXMXRhalI0Lys2NisvSmsrZW5NVzVCZ1lHNjlhdG16MTc5dUhEaDY5ZHU3Wi8vMzV6Yy9QTURpNVZxcFFZeVJBY0hIemp4ZzBQRHc5RFE4T1VsSlFQZjRuQS81QnhBUURJWXoxNjlQanFxNjk4Zkh4aVkyT3pjN3hDb2ZqMG00NGZQNzVuejU1WkgrUHQ3YjF4NDBheFhLUklrVTZkT2lVa0pBd2VQTmpDd3FKcDA2YnZiV1RwMHFXM2J0MjZhOWN1R3h1YkxBS3Vyc09IRDIvWXNLRlBuejdaZVI0T3lBSVpGd0NBdk5lNGNlUEdqUnVmUG4zNjhPSERVVkZSc2JHeDJjeTdIeTBzTEN6RFlRYTY3dCsvcjd2NjIyKy9hWmV6T1c1WW9WQjg2S3dRUUk0ZzR3SUFrRjgwYWRLa1NaTW11WE92blR0Mzd0MjdOK3RqMUdwMSt2N1gyTmhZVVFVc096cDM3cXdkN1pCOU9kSlJqUUtPakFzQVFJSFRzV1BIamgwN09qazVIVGx5cEVLRkNwbE5CbkhseWhVeEU1dXVtSmlZT1hQbVpQTkdMaTR1SDVSeEV4SVNsRXFsaVlsSjlrOEJNa1RHQlFDZ3dKazllM1pjWEZ5dlhyM0N3OE1uVHB5b1Vxa3lPN0pjdVhJWmJ2ZjA5UFQwOU16aUZpdFhybHl5Wk1tSE51ejU4K2VmdTBnd0NnZ3lMZ0FBQmM2elo4ODhQVDF2Mzc1dFlXR3hjT0hDREk5UnFWUUpDUWtXRmhaaWFnWTlTcVd5Y09IQ1dkeENxVlJtc1hmdjNyMlBIajBLQ1FuUnJRNm1WcXR2M2JxbE4wRWE4SEhJdUFBQUZDd25UNTc4ODg4L2pZeU02dGV2LytMRmk3bHo1K29WcjAxTFM5dThlYk9YbDFlSkVpVjhmSHh5NUthUEhqMDZkZXBVU0VqSXVYUG5KRW55OHZKU0tCU1ZLMWN1VktpUTlwZ0RCdzdFeHNZYUdCaW9WQ296TTdNY3VTOEtMREl1QUFBRnhiTm56N3k5dlFNREF4czFhdlQzMzM5Yldsck9temZ2cDU5K2F0Kyt2YWVuWjhXS0ZWTlRVdzhlUExoOCtmS3dzTERPblR1UEdqWEswdEl5UjI0ZEVoSXlaY29VaFVMaDVPVFVvVU1IWjJmbit2WHJXMWxadlg3OU9qWTJ0azZkT284ZlA1NDFhNWFKaWNuaHc0ZGJ0MjQ5ZlBqdzl1M2JEeDgrdkhyMTZqblNBQlEwWkZ3QUFBb0VqVWJ6NjYrL1BuejRjTnk0Y1QxNjlCQUZhRWVQSHQyK2ZmdFpzMmExYTlldWZ2MzZrWkdSa1pHUkxWcTBtRDU5ZXRXcVZYUHc3aTR1TGo0K1BvMGFOZEo3Qk0zYTJ0clQwL1BLbFN1OWV2V0tqbzVldUhDaHVibjVwRW1UUm8wYTVlL3ZQM255NUNwVnF1UmdNMUJ3S0RRYVRWNjNBUUFnQis3dTdqRXhNWklrK2Z2N1cxdGI1M1Z6a0lGbno1NHBsY3BpeFlxSjFjZVBIMSs3ZHUzU3BVdm56NSsvZCsrZWpZMU5YRnhjY25KeStmTGxhOWV1N2VUa1ZMRml4YkpseTVZcVZjclkyRmg3a1lpSWlGYXRXbVh6anZ2MjdYTndjTWppZ01qSVNGOWYzNjFidHhvYkcwK2JOcTFEaHc2U0pDVWxKUzFidG16WnNtVWFqYVovLy82REJ3ODJOVFg5dEplT0FvZCtYQUFBQ2dvN083djkrL2Rmdm56NXpwMDdZV0ZoWXBxSktsV3F0R3paY3RxMGFYWHExSG4zN3QzUm8wZFBuang1K3ZUcEhUdDJhRThzVnF6WTFxMWJTNVVxcGQzeTlkZGZaMTNLOSt6WnM2ZE9uY3JpZ0JjdlhreWNPUEhFaVJOcGFXa05HemFjTUdGQ3BVcVZ4QzRURTVPaFE0ZTJhTkZpNU1pUksxYXNTRTFOSFQxNmRFNzhBRkNBa0hFQkFDaEE0dUxpTm0vZVhMVnExUjkrK0tGZXZYcjE2OWZYcmRVbEp1d1ZNNU05ZXZUb3hvMGJZV0ZoOSs3ZHExeTVzbTdBbFNTcGJ0MjZBd1lNeU9KR1NVbEpXV2RjVzF0YkF3T0RaczJhOWVyVks4TzRYS05HamNEQVFGOWYzNnlMbEFFWllxd0NBQ0JuTUZiaFM1R2FtaW9HNDM0Y2pVYVRsSlJrWkdSa1pFUlBHZkl2L25VQ0FGQ3dmRXJBRlJQdE1qb1crWjlCWGpjQUFBQUF5R0ZrWEFBQUFNZ05HUmNBQUFCeVE4WUZBQUNBM0pCeEFRQUFJRGRrWEFBQUFNZ05HUmNBQUFCeVE4WUZBQUNBM0pCeEFRQUFJRGRrWEFBQUFNZ05HUmNBQUFCeVE4WUZBQUNBM0pCeEFRQUFJRGRrWEFBQUFNZ05HUmNBQUFCeVE4WUZBQUNBM0pCeEFRQUFJRGRrWEFBQUFNZ05HUmNBQUFCeVE4WUZBQUNBM0pCeEFRQUFJRGRrWEFBQUFNZ05HUmNBQUFCeVE4WUZBQUNBM0pCeEFRQUFJRGRrWEFBQUFNZ05HUmNBQUFCeVE4WUZBQUNBM0pCeEFRQUFJRGRrWEFBQUFNZ05HUmNBQUFCeVE4WUZBQUNBM0pCeEFRQUFJRGRrWEFBQUFNZ05HUmNBQUFCeVE4WUZBQUNBM0pCeEFRQUFJRGRrWEFBQUFNZ05HUmNBQUFCeVE4WUZBQUNBM0pCeEFRQUFJRGRrWEFBQUFNZ05HUmNBQUFCeVE4WUZBQUNBM0pCeEFRQUFJRGRrWEFBQUFNZ05HUmNBQUFCeVE4WUZBQUNBM0pCeEFRQUFJRGRrWEFBQUFNZ05HUmNBQUFCeVE4WUZBQUNBM0pCeEFRQUFjc0R5NWN0WHJsejUzc1BHalJ1M2MrZk9YR2xSZ1dhVTF3MEFBQURJZHlaTm12VGt5Wk1zRHFoVHA4N2d3WU4xdCt6Y3VkUEl5TWpEd3lQcksyL2R1dFhJeUtoVHAwNDUxRkprakl3TEFBQ2c3L3IxNjNmdjNoWExhclZhbzlFWUd4dnJIbENrU0pFc1RuLzY5T210VzdjeTIvdmt5Wk5EaHc1bHVLdEdqUnAyZG5ZZjIycjhQMlJjQUFBQWZZR0JnV0loTFMydGFkT21aY3FVMmJ4NXM5NHhHelpzbURObnp0YXRXeXRXcktpM0t6ZzRlTUtFQ1psZC9QVHAwNmRQbjg1dzE1dzVjK2ppelJGa1hBQUFnRXlkUDMvKzFhdFhBd1lNU0w4ck9UbFpwVktscGFXbDM5V2hRNGRtelpwbGVNSG16WnQzN05oeHhJZ1JHZTYxdExUODVDWkRJdU1DQUFCa1plL2V2WklrdFdyVjZvUE9Nak16TXpNenkyeHZvVUtGR0pEd3VaRnhBUUFBTXZibXpaczllL1lZR1JtTkdUTkdkN3VibTF1ZlBuMnlQbmY2OU9sYnRtekpjTmVXTFZzeUxLMHdmUGp3M3IxN2YxcVQ4VDlrWEFBQWdJeHQyYkpGcFZMVnJsMWIrOEJaWW1KaVNFaEk1Y3FWMzN0dXMyYk5iR3hzMG0vMzh2S3FYcjE2eTVZdDArK3FWYXRXVHJRYUVoa1hBQUI4ZVY2OWVuWGd3SUZMbHk3RnhNVEV4c2FxVktyTWpseTBhSkdEZzhQSDNTVXhNZkdmZi82eHQ3ZjM5L2MzTXZwZlpOcS9mMzlJU0VpVktsWGVlM3JUcGsyYk5tMmFmcnVYbDFlVktsVThQVDAvcmxYSUpqSXVBQUQ0a3N5ZlAvL3c0Y081Y0tNMWE5YThlUEZpOXV6WjJvQXJTZEtKRXlja1NXclVxRkVXSjJvMEdtMVpoZ3c5ZVBCZysvYnRHZTR5TWpMcTJMSGpKN1FhLzBQR0JRQUFYNGE0dUxqeDQ4Zi8rKysvMlQ4bHc2SUgyZkh5NWN1VksxZCs5ZFZYOWV2WFAzcjBxS3VycXlpa2NQejQ4Wm8xYTVZdVhUcUxjMU5UVThlT0hadkZBZWZQbno5Ly9ueUd1OHpNek1pNE9ZS01Dd0FBdmd3VEprelFCdHppeFl1M2I5KytUcDA2dHJhMm42UGUxc1NKRTkrOWV6ZC8vbnh2Yis4OWUvYU1HaldxZi8rdGd0bWhBQUFnQUVsRVFWVCsyN2R2Zi8zNjlaQWhRN0krMThqSTZOcTFhK20zKy9qNHJGNjkyc2JHeHRqWWVQZnUzYnJkdzVJa0pTUWtGQ3BVU0tGUTVQUkxLYURJdUFBQTRBdmc3KzhmSGg0dVNaS2hvV0dQSGoyNmQrOXVZR0R3bWU1MTd0eTVvMGVQZHUvZTNjWEZwWDc5K3RIUjBiTm56Mzc1OHVXUkkwZXNyYTIvLy83NzkxN0IxTlJVYjh1cVZhdFdyMTdkcFV1WEgzLzhzVXVYTHJ0MjdYSjNkeGU3M3I1OSsvZmZmKy9idDIvejVzM2x5cFg3UEsrcHdQbGMvemdBQUFCeXlvc1hMOWF2WHkrV0J3NGMrTk5QUDMyK2dDdEprb09EZzRPRGc2Z1habTV1dm56NTh0YXRXNjlldmZyaHc0ZWVucDVaRkw3TlVFcEt5cFFwVStiTW1kT3VYYnNwVTZiVXFGR2pmZnYyOCtmUGo0aUlTRXRMMjc1OWU5dTJiZjM5L2UzdDdhT2pvei9iYXlwdzZNY0ZBQUQ1M1pFalI4U0NnNE5ETGt4MVc3eDRjWDkvLzBLRkNvbFZwVkxwNGVHeGYvOStKeWVubmoxN2Z0Q2xIang0TUg3OCtKQ1FFRW1TNXM2ZGEyaG9LRW5TdUhIanpwNDlPMmpRSUlWQ2NmZnUzZnIxNjgrY09iTkpreWFmNTlVVVVHUmNBQUNRMyszZnYxOHNkT2pRSVhmdVdMUm9VZTF5WkdUa3I3LythbVptTm0vZVBOMUJ0RTVPVGovKytHTm1vNEhqNCtQWHJGbXpiTmt5SXlPajJyVnJYNzE2VlFSY1NaS3NyYTBYTDE3Y3UzZnY1T1RreVpNbi8vampqNS8vQlJVNGpGVUFBQUQ1V25SMDlJc1hMOFJ5czJiTmN2bnVFUkVSN3U3dUwxNjhtRFZyVnFWS2xYUjNOV3JVYVBMa3lTVktsTkE3UmFWU0xWcTB5TlhWZGVIQ2hUVnIxdHk1YzJmejVzMzFqaWxac3VTeVpjdk16TXhtenB5NWJObXkrUGo0ei85U0NoWXlMZ0FBeU5lMG8xVHQ3ZTAvZEN6c0p3b09EdTdldlh0VVZOUzBhZE5hdDI2ZHhaRnF0ZnJWcTFkaU9qUmpZK1BUcDA4WEtWTEV5OHRyL2ZyMTl2YjIyc01TRXhQMzdkdlhyMSsvZHUzYWZmMzExd0VCQVdYS2xQSHk4bkoxZFowOGVmTFpzMmNKdXptRnNRb0FBQ0JmaTQyTkZRdTJ0cmE1ZHRQRXhFUnZiMjgvUHo4VEV4TWZINThNQSs3dDI3Y25UcHhvWVdGaFptWjIvLzc5TjIvZWlCbDZEUTBOZlgxOUN4Y3VySjBCV0x5RTBhTkhIenAwS0Q0KzNzVEVwRldyVnBJa09UbzY3dGl4dzkvZmYrWEtsUnMyYk5pd1lVT2xTcFVDQXdPVlNtV3V2Vks1SXVNQ0FJQjhMVFUxVlN4ODFsb0tlc0xEd3dNQ0Fod2NIT2JObTVmWnpMMWx5cFFKRFEwVjAwd29sY29HRFJvTUhqeFk3Tklkeml0SjB0R2pSeVZKMnJGalI3MTY5VHAxNnRTbVRSc0xDd3V4UzZsVTl1M2J0MGVQSGlkT25EaDI3RmpQbmowSnVEbUNqQXNBQUtDdlpzMmFXN1pzS1YyNmRQcEt0MXJtNXVaaFlXRWFqU1l0TFUzN1BGbUdSbzRjZWZueTVaNDllNVl0V3piREE1UktwWnVibTV1YlcwNjBIUklaRndBQUlHTU9EZzdaT1V5aFVHUWRjQ1ZKYXRXcWxSaWNnRnpETTJjQUFBQ1FHekl1QUFBQTVJYU1Dd0FBQUxraDR3SUFBRUJ1eUxnQUFBQ1FHekl1QUFBQTVJYU1Dd0FBQUxraDR3SUFBRUJ1eUxnQUFBQ1FHekl1QUFBQTVJYU1Dd0FBQUxraDR3SUFBRUJ1eUxnQUFBQ1FHekl1QUFBQTVJYU1Dd0FBQUxraDR3SUFBRUJ1alBLNkFRQSttRWFqMFdnMGFXbHBlZDBRZkpHTWpQak5EMEQrK0UwSGZCblMwdEtTazVOVFVsSlNVbEkwR2sxZU53ZGZQS1ZTYVdSa1pHSmlvbEFvOHJvdEFKRHp5TGhBZnFkV3E1T1NrdFJxZFY0M0JMS2lWcXZWYXJWS3BWSXFsV1ptWm9hR2hubmRJZ0RJU1dSY0lQL1NhRFR2M3IxTFNVbko2NFpBemtUWU5URXhNVE16bzA4WGdHend6Qm1RVDJrMG1yaTRPQUl1Y2tkU1VsSmNYRnhxYW1wZU53UUFjZ1laRjhpbjNyNTl5MU5seUUxcGFXbjhxd01nRzJSY0lEK0tqNCtuUncyNVR3eVA0YUZHQURKQXhnWHluWlNVbE9UazVMeHVCUXFvMU5UVXhNVEV2RzRGQUh3cU1pNlE3NmhVcXJ4dUFncTB4TVJFdW5JQmZPbkl1RUQra3BxYXluTm15SE44MEFMd3BTUGpBdmtMb3hTUUgxQ1BHY0NYam93TDVDOWtYT1FIYVdscERGY0E4RVVqNHdMNVNGcGFHcFdia0U4d1pnYkFGNDJNQytRajFBdEQvc0cvUmdCZk5ESXVrSS9RaVl2OGc3RUtBTDVvWkZ3Z0h5SGpJdjhnNHdMNG9wRnhBUUFBSURka1hBQUFBTWdOR1JkQXZoWWVIaDRhR3BwK0ZNZlRwMCtEZzRQajQrUGZlNFg0K1BqbzZPajAyK1BpNHY3OTk5OHM1cTFkdW5UcGp6LysrRkd0L3AvTGx5K2ZPblVxdzRlM0hqMTY1T2ZuRnhFUjhVRVhURXhNWkVBTEFHUUhHUmZBeHdnTkRXM1lzR0h2M3IwLzk0MVdyVnJsNGVGeC8vNTl2ZTJCZ1lIRGh3Ky9jT0ZDaG1lcDFlckxseStMNVRWcjFyUnIxMDRzUjBaR25qdDNUaXdIQndmMzdOa3pPRGc0czF2SHhjVzlmUGxTTEw5OSsvYksrNFNIaCt0ZFlmSGl4WC85OWRlN2QrL1NYL3orL2Z1K3ZyNTM3OTdON083VHAwOGZOV3FVM3NabHk1YTFiZHYyNmRPbm1aMEZBQkNNOHJvQkFKQ3AyTmpZTTJmTzFLMWJ0MkxGaW5xN2poOC9ibUZoOGMwMzMyUjQ0cnAxNjFhc1dMRm8wYUo2OWVwcE55WW1KbzRaTXlZeU1uTExsaTFGaXhhOWVmT21RcUdvWDc5K2RscHk5KzdkbjMvK09ldGpLbFdxdEg3OWV1M3FsU3RYYnR5NDRlSGhZV2xwbVoxYjZIbjc5dTNidDI5MXR5UW1KdTdldmJ0czJiS2xTNWYraUFzQ1FJRkN4Z1dRSDZsVUtyVmF2WGZ2M3VUazVQYnQyOGZGeFludGhRc1hOalEwdkg3OSt1UEhqNy85OXR0WHIxN3BuVml5WkVtRlF1SHU3bjd3NE1GeDQ4YXRXN2RPdTJ2ZXZIbi8vdnV2ajQ5UDBhSkZKVWtLQ1FtcFZxM2FCd1hRcVZPblZxOWVQY05kYytiTTBXdk1xbFdyckt5c2Z2cnBKN0dxMThzYkZSVWxTZEt6WjgvMHRqczRPQmdhR21aNGk2Q2dvTGR2M3padDJqUjloN0ZRcVZJbGhVS1IvWmNEQURKR3hnV1FIMDJlUFBuWXNXTmllY3FVS2RydEsxZXVyRkdqeHE1ZHV5UkpPblRvMEtGRGgvUk9QSG55cEltSmlhbXA2WlFwVTRLQ2dyUVJOaTB0VGFsVURoOCszTm5aV1pLa0J3OGVQSGp3b0duVHBvY1BIOVk5dlZDaFF0V3JWOSsvZjc4WVRxQldxd01DQWlSSktsR2loQ1JKeFlvVksxV3FWSVlOTmpVMTFWMjljdVhLeFlzWGh3OGZibTV1bnBxYWFtaG8yS3RYci9SbkxWeTRVRy9MOXUzYmpZeU1KRWxLU2twS1RrNSsvdnk1SkVsRmloUXhOVFhkc21XTEdLNndiTm15RE50dzl1eFpNaTRBQ0dSY0FQK1RrcElpMGxVK1lXQmc0T0hob1YyOWVmT21HRHNiSFIxOTRNQ0JLbFdxdEczYlZ2ZjRyVnUzUG56NDBOallPREl5Y3UvZXZTS3dybDI3OXRxMWF4cU5adFdxVmRiVzFtL2V2UEh6OCt2YnQ2OUlzYWRPblRwMTZwVHVSVXFYTGoxLy92ejU4K2RydDRobE1UVDI1czJiU1VsSkdiYjI5ZXZYMm1XTlJ1UHQ3VjIyYk5rZmZ2aEJrcVRCZ3dmYjJOak1uajFidDRQMjVzMmJhOWFzNmQyN2Q4MmFOWFd2czNIalJwRmxoWTRkTzBxU05HTEVDQU1EZzN2MzdvMGNPVEw5c0EweDV2aml4WXNHQmp4aUFRRC9rNC8rbmdISUVjT0hEdzhPRHA0M2I1NkRnOFBTcFV2UG56K2ZrSkJnYjIvLy9mZmZkKzdjV2R2UGQrdldyWDc5K2xXdVhIblJva1d6WnMwNmUvYXNoWVhGenAwN3hkNXIxNjV0M3J6NTJyVnJNVEV4NXVibTFhdFg3OTY5ZThPR0RiTyt0VWFqMmI5Ly8rN2R1Ly85OTkvNCtQaGl4WW8xYU5DZ1Q1OCs1Y3FWMHpzeU5EVFV6OC92K3ZYclNVbEpEZzRPL2Z2M2o0Mk5uVHAxYXF0V3JiUzl0b2FHaGdNR0ROQ2VFaEFRSURLdXY3OS9jbkx5a0NGRGRNZmFpaEc2VDU0OFVTZ1UwZEhSUVVGQlltTnFhdXF6WjgvRUYvMWlTK0hDaGJ0MTY3WnQyellIQjRmRml4ZUxqZmZ1M2Z2MTExOTc5KzdkczJkUEN3dUxvMGVQU3BLMFlNR0N3NGNQaXo3ajI3ZHZpMmZJc25qNWxTcFZFZ3ZidDIrL2ZmdjIvUG56bFVybDBhTkhMMSsrM0xselp4Y1hGOTJEUmJHRnlwVXJOMjNhVkhlN3ZiMTlzMmJOeE1nS3BWSTViTmd3MFk4N1pNaVF1blhyZHUzYVZhUFJxTlZxWTJOajNiTUNBZ0pNVEV5eWZuY0FvRUFoNHdMeTlQVHAwNmxUcDBxU1ZMRml4VmV2WHQyOWUzZnUzTGtSRVJFalI0N1VPM0xLbENtaG9hRTFhdFRROWxDdVhidDJ5Wklsb2xPelZxMWF6NTgvRHc0T0RnNE85dlQwN04rL2YyWjNWS3ZWZi83NTU4bVRKeVZKY25SMExGS2t5TDE3OS9idTNYdjQ4T0c1YytmcTV1UERodytQSHo5ZW85SFkydG82T0RnOGVQQmc1TWlSSXRpOVYxUlUxSll0VytyV3Jhc1hjQVdSL0dyVXFMRjkrM1pKa3Q2OGVmUG5uMzgrZS9aTW9WRDgrdXV2enM3T1JZb1VrU1JwOWVyVmI5KytMVnEwcUJpWUswbFNRa0tDSkVubHk1Y1hZeHNLRnk0c1FyWjJXWFNSenA0OXUxYXRXdHJiTFY2OHVISGp4blhyMWhVcE16WTJWcEtrbUppWWhRc1gydGpZUEhqd0lEdzhmTmV1WGRiVzF1OTlYazJyWExseTVjcVZTMGhJZVByMGFjMmFOY1hJaWttVEpzWEh4Ly8rKysraUhNVFVxVk9uVHAwcWRnbXBxYWxLcFRLYnR3Q0Fnb0NNQytTUzJOalkrUGo0aFAralhVNUtTb3FMaXhQTFhidDJ6V3k0NTRkYXNtUkpodzRkaGc0ZEtycjNEaDgrUEc3Y3VDMWJ0bno3N2JlNktlM0preWNhaldiTGxpMFdGaFppN3RZelo4NHNXYkxFMU5SMDZ0U3AydHg1L1BqeENSTW1MRnUyckZhdFdobUdTMG1TbGk5ZmZ2TGt5YkpseTg2ZE83ZENoUXBpOE1QS2xTdlhyRmt6ZnZ6NGJkdTJXVmhZU0pMMC9QbnphZE9tYVRTYVljT0cvZlRUVHdxRklqVTFkY1dLRld2V3JNbk82ekl3TUdqV3JGbWZQbjBpSWlMS2x5K3Z1MHV0VnV2bXZEdDM3b3daTTBhajBiUm8wZUxZc1dOejVzd3BYTGp3akJremloUXA0dWZuSjU3M1NrdExFK0ZWUEFGV3NtVEpyTzllcEVnUmJTeVdKR24zN3QwbFM1WnMyYktsSkVtZW5wNWlvN201dWFnN3RuSGp4bmZ2M2lVbEpVMlpNc1hDd3VMKy9mdEhqaHpSbnZ2Z3dRTkprbzRlUFNvV2hCWXRXb2loQ09mUG4wOUpTVWxPVGo1MTZsVFRwazNidEduajVPVGs2T2dvdXJGVktwVzJ6MWhJVGs3VzY5bjlkRmV1WEpreFk4WUhuYUt0M2Z2aXhRdHJhK3VjYlE4QWZCQXlMcENUTkJyTnExZXZvblE4ZS9Zc01qSXl3d3FwNmJWcDB5YW5XbUp2Yno5OCtIRHRBRkEzTjdjVEowNGNQSGh3Nzk2OXVoazNQajUrMEtCQkluMktZUXlyVjYrV0pLbFBuejY2SGFzdUxpNC8vUEREcGsyYk5tL2VuR0hHall1TDI3eDVzeVJKNDhlUEZ3RlhraVFqSTZPZmYvNDVPRGc0UER4ODM3NTlZajZGd01CQWxVcmw3T3pzN3U0dURqTTBOUHo1NTUrdlg3OSs2ZEtsOTc2dUVpVktUSjgrZmNlT0hUTm56cHc3ZDY1dUkxTlNVa1RHVmFsVUsxYXMyTGh4NDFkZmZlWHQ3YjE1ODJhRlFyRm16WnBSbzBZTkhEaXdkKy9lSmlZbW5UcDFDZ2dJdUgvL3ZzaVVZaWlDZzRORCtqdW1wYVZwcTlpZVBYdFdwR0d0OFBEd1BYdjJhRmROVFUzZDNOd09IRGhnWW1MeTlPblRuMzc2eWRuWnVWV3JWcElrUFh6NGNPM2F0YnJuS3BYS2t5ZFBpcDV2NGF1dnZoTHRFU01yd3NQRFI0NGMrZlBQUC9mcjE2OVJvMFppRE1ubHk1Zjc5T2xUdEdoUmpVYWpIWG1TbEpTVTR4bFhwVko5OUh3VHljbkpPZHNZQVBoUVpGemc0OFhGeGQyK2ZmdnAwNmNpeTBaRlJUMTU4aVN2Ry9VL2JkcTAwU3RCMWFKRmk0TUhENGFGaGVsdU5ETXpFK0ZKZVB2MmJXaG9xQ1JKWGJwMDBidGcrL2J0TjIzYWRPWEtsUXh2ZCszYXRhU2twRXFWS3RXdVhUdjlpVjVlWGxldVhCRVpWOHphOFAzMzMrc2QxcVJKRTcyTW01S1NzblRwVXUzcXJWdTNkRi9MNnRXckowMmF0SExsU20wd1RVbEpFVG5QejgvUDM5Ky9jK2ZPUTRZTU1UVTFOVFkyTGx5NGNLbFNwWll0V3paaHdvUnExYXI1Ky91L2VmTW1JQ0RnMnJWcklsUGV1bldyWExseXVuWEVFaE1UWTJKaUVoSVMyclp0YTJob09HSENCRkYyVjYvWng0OGZQMzc4dUhiVnpzN096YzFOOUozUG1qWEx5TWhvM0xoeDJqYWZQbjA2dzUrZW5tZlBucDArZmJwRWlSS2xTNWV1VjYvZTBxVkwzNzU5TzNUb1VORlpibWxwMmJObnp6Ly8vTE5zMmJLLy9QS0xPRVd0VnVmNGVGelJyLzl4VWxKU2NyUXRBUERCeUxqQWgwbE9UZzRORGIxNjllcVZLMWZ1M2J1WC9STXRMQ3dLL1ovQ2hRdG51UHpWVjEvbFZEdlRUeE1ncWwvcFRTdGdhMnVyVzIxS1BKNWxhV2twZW5aMWlVRVVjWEZ4U1VsSjZlTlVaR1NrSkVsbHk1Wk4zeEl4QUVCYk8xWjhEQ2hUcG96ZVllbnZxTkZvTm03Y3FGM1ZqVTJXbHBiVHAwLzM5UFFjUFhxMG41K2ZHQjZnZlJLclQ1OCtEUm8wRUpNNy9QTExMeVZLbEJDREJBb1hMdXpsNVNXdVlHTmpZMmxwZWZMa3ljNmRPejk1OGlRaUlrSlVNQkI5dWt1WExyMTgrYklZb096bzZQamRkOStKbnZpMWE5ZnFsalg0NXB0dlBEdzgrdlhycDkyaS9XRnUzYnIxd29VTFk4ZU90Yk96Uy84enlacS92MytKRWlVcVY2NGNHeHZyNGVFUkh4OGZFaEtTa0pCdy9mcjFrSkNRUC83NHc4TEN3dHJhZXNPR0RaMDZkUkx2UzFKU1VvNlB4NjFjdVhLSERoMCs2SlRkdTNlTEJRWXFBTWh6WkZ6Zy9UUWF6YjE3OXk1ZnZuemx5cFdiTjIrcTFlb3NEalkyTmk3OWY4cVVLU01XMGdlNERLbFVxc1RFeEJ4cGMvcDVCRVM2MVN2anFyY3F1dTR5bklOQW05NHlMRkFsdnRUT2NKZllxTjBsdnNVdVZLaVEzbUhwZjZwS3BmTEVpUlBhMVlDQUFOMlNYalZxMU9qWHI5L0tsU3RuelpvMWJkbzBjUVV6TXpNUm80WG56NTlmdm56NW0yKysyYkZqaC9iRXVuWHIydHZiR3hnWWZQMzExd2NQSG56MTZwVW9rU3VHMVVxUzlQTGx5M1BuenRXdlgxK2xVa1ZFUkN4WXNFQ1NKRkZkd2RiV1ZxKzhtb0dCUWZxQ2E3ZHUzZkx4OGFsVnExYVZLbFVPSFRvVUVSSHg3dDI3MzMvL2ZlUEdqZUxodGd5Wm1abTV1N3MvZnZ3NE1ERHd2Ly85cjdiZmV1alFvZkh4OFVxbDh1Ky8vNjVVcVpMb0F1L1hyOS91M2JzWExsdzRjK1pNOGRwRjBNOUJOalkyZ3dZTitxQlQ5dXpaSS80Smlhb1JBSkNIeUxoQXBxS2pvME5DUXE1Y3VYTGx5aFh0UEZ1NkRBd014QmZLdW5HMmVQSGkrYUVPLzVzM2IvUzJQSDc4T01QK1hWM0ZpeGNYcFY3ZnZYdW5sNWxFVDIzeDRzVXo3QyswdGJYVjNrS1BPRkg3T0plRmhZVktwWXFLaXRMcnl0VWI1NW9kZmZ2MlBYSGlSSFIwZEh4OGZPSENoWk9Ta3F5c3JNUUVac3VXTGROb05FbEpTWWFHaHBjdVhSS2pJTVNXQ1JNbTJOdmJpMEVVUVVGQjY5YXRPM0xraUpXVlZZTUdEY1JsYTlXcXRXL2ZQbXRyNnpsejVrUkVSSWlOVDU0OE1UQXcwR2cwdXFOdjljYmoydG5aaWM3akpVdVdKQ2NuWDd0MnJYZnYzdUxqZ1JnM3ZIYnQyamR2M21RNHFDQXBLYWxJa1NMdTd1NGJOMjRVdzRXMUdWZWhVSmlibTN0NWVVVkVSS3hjdVZKOEFpbFdyRmpuenAzOS9mMXYzTGhSdlhyMXhNUkV1azRCUUJjWkY5Q1hsSlIwL1BqeC9mdjNpK2VRMGhPakpPdldyVnU3ZHUxOFc1VDA5T25UZWw4MEJ3WUdTcEtrVzNBcXZhSkZpMWFzV1BIdTNidmJ0MjhYK1V4THpLclF1SEhqREUrc1U2ZU9vYUhoblR0M1JCa3kzVjM3OXUzVFBiRnExYXJQbnovZnQyK2ZObE9LemwyOStjYXlRNmxVZW50N1cxdGJpMDdpeE1SRU1WYkIzZDNkM2QxOTVjcVZLMWV1WExGaVJiVnExY1R4aXhjdjNyaHhvL2ErOWVyVnExaXg0cVpObXlSSkdqUm9rTGIzT3NOTzkzLy8vYmRpeFlxUmtaRlRwMDQxTkRRVWQxUXFsYUtxbXVoSmJkYXNtY2k0VFpvMEtWYXNXTGx5NWNxWEwxKytmUGt5WmNwb0h3aHIyclRwM0xsejAxLy9qei8rdUhyMXFpUkp0V3ZYdHJPejA1dGhPRGc0ZVBQbXpRWUdCbVBIamhYem4ybjcreGN2WHV6cjY2dFNxZlM2NUFHZ2dDUGpBdjlQZUhqNGdRTUhqaDgvbnY0TDVVS0ZDdFd1WGJ0ZXZYck96czQyTmpaNTFNQVBjUHo0OFgvKythZFhyMTZpT05mU3BVdnYzYnRYdEdqUjk1WnU2TnUzNy9qeDQxZXZYbDJoUWdYdDlBUW5UNTdjdW5XcmlZbEp6NTQ5TXp6TDJ0cTZVNmRPMjdkdm56Smx5dHk1YzBWVnI5VFUxTldyVjRlRmhaVXJWODdOelUwYzJhbFRwMlBIamdVRkJYMzk5ZGZmZnZ1dHlLYno1czBUUTRFL2xPNTdFUjhmTDhZcWlNcGNhOWFzS1Z1MnJLaHVLMG5TalJzMy9QMzl1M2J0S3NZbGkvN1JMbDI2ekpvMVM2bFVpZ25KTXBPV2xuYnIxcTN2dnZ0T3JIcDdlNmYvcUtEN2tVQThYZmR4bWpWcmxuN3dneGhlYkdOalkyTmpVN2h3WVFzTEMzTnpjM056ODFPblRwMDVjK2I1OCtlSmlZbjU5dU1XQU9RSk1pNGdKU1FrSEQxNk5DZ282UDc5KzdyYkZRcUZvNk9qbUc2Z1NwVXFYOVpFcVczYnRsMjhlUEdtVFp2S2xTdjM4T0hENk9ob3BWSTVlZkxrOTQ0TS92YmJiMi9kdXJWaHc0YVJJMGVXTFZ2VzF0YjJ4WXNYang4L1ZpcVZmLzMxVi9vWnk3U0dEaDBhRVJGeCtmTGw3dDI3T3pvNm1wdWIzNzkvLzgyYk43YTJ0ck5uejlhT2NHamN1SEhIamgxMzdkbzFmdno0RlN0V0ZDdFc3TzdkdXdxRlFneXUvZWdmY2x4Y1hGcGFtamJuMmR2Yi8vbm5uMnZXck9uZXZYdno1czFkWFYzbno1L3Y2T2lvTFVRZ2htU0lZbDVxdFhyaHdvVi8vdmxuWmhlL2VQSGltemR2ZEF0UVpGTk1UTXpObXpkdjNyeDU0OGFOeVpNblorZVVETHRqalkyTk01eGlyVjY5ZWlOSGpsU3IxWW1KaVRrK0hoY0F2bWhrWEJSb04yL2VEQW9LT25YcWxGNDVUenM3dTFhdFdyVnUzVnFNNy93U3VicTZ1cnE2cmx5NThzYU5HNmFtcGk0dUxnTUdEQkNUQ0x6WHNHSEQ2dFdydDJYTGxsdTNia1ZHUmxwYlc3ZHQyN1pYcjE1WmwzMHdNek5ic0dCQllHQmdVRkRRZ3djUFVsTlQ3ZXpzT25UbzBMTm5UNzBmNDlpeFl5dFZxaFFZR1BqNDhlUFkyTml2di83YTA5UHp6Smt6ZXMraXFkWHE1czJiYTFlekxrZDE5dXhaM2RIR2hvYUc3ZHExYTkyNmRWQlEwSnc1YzhTemF6Ly8vTE0yQkw5Ky9mclhYMytOaW9ycTM3Ly9pUk1uZHU3Y2FXWm05dHR2dittT3BYNzM3cDFZRlhNOU5HN2MrT2JObSsvOTZjWEd4Z1lGQllsbysvVHBVekZ1dTNMbHlwK2puMVgwVzR2QkV1K2R3QUlBQ2hReUxncWloSVNFd01EQTQ4ZVBweTluMjZSSms3WnQyOWFwVXllUG1wYVRtalp0cWgxc2tGN1ZxbFhQbnorZjJkNG1UWm8wYWRJa2k0dlhxRkVqL2VsS3BiSmJ0MjdkdW5YTHVtRUdCZ2JwRHhQUHErbE84NlpRS0hSSFZ0eS9mLy9hdFd2YTFhVkxsNHJPYVVORHc1aVlHRkdrOXV1dnY5WWVrSlNVZFBEZ1FUOC92NlNrcEVhTkd0Mi9mMy9PbkRrQkFRR0xGaTJLaTRzYk1XSkVWRlRVd0lFRFBUdzhmdmpoaDRFREIyN2F0Q2s4UEh6Q2hBa0dCZ2J6NXMxVHE5VWhJU0VWS2xTNGV2WHFvVU9IUm80Y3FlMWpIakprU1BySENqVWFqWFlVaExlM3Q2bXBhZFdxVmR1MmJWdXJWcTFxMWFwcHMvdkpreWN6N0EvV2FEVFpMTDRSRnhjM2JOaXdva1dMbXB1Ykd4c2J2Mzc5K3R5NWN3cUZ3c1hGSlR1bkEwQUJRY1pGd1NMU2JXQmdZSHg4dk83MnNtWEx0bW5UeHMzTnJVaVJJbm5YdW9KTHBWS0pFcmJpbVMzQnlNaG96Smd4MmxVeFpZTjJOVEl5OHNDQkE5cFZLeXVyZ1FNSDFxMWJWK1RJUFh2Mm5EOS9QakV4c1ZLbFNtSTZ0TVRFeElDQWdBY1BIcHc2ZGNyYjJ6czVPZm1YWDM3cDI3ZXZLQmF4Wk1tUzBhTkhYNzU4MmNQRFk4T0dEYUdob1dscGFSVXFWQmcrZlBqNTgrZHIxcXpadVhObjdiMzY5ZXVYdmt2YjE5ZFhMRmhhV203WXNNSGUzajc5c0ZwSmtpcFVxTkMrZmZ2MDIvZnMyUk1kSFoyZG41V0ZoY1hidDI5djM3NHQ2clVwRkFvSEI0ZisvZnZuWUhIbFQvY3A4MGQ4dWp0MzdseThlTkhWMVRYN00yTy9mdjM2K3ZYcmpSbzEwaHNyb2xhckR4dzQwTEJoUTFGeUpBdkp5Y214c2JGV1ZsYnBDNCtFaG9iYTI5dnJQVWVvZGZ6NDhZa1RKNjVldlZxMzlQSUhlZjc4K2ZIang5dTFhNWQrdkVwU1VwS2ZuMS8xNnRXLytlYWI3RjlRVkNEaEtjWVBjdlhxVlQ4L3Y3NTkrNmFmQndkNWhZeUxnaUxEZEd0aVl0S3NXYk5XclZwcEg3M0g1L2J5NWNzalI0NjBhZE5HK3lmL3hZc1gwNmRQZi9ueVpiMTY5Wnljbk1UR2tTTkhEaDQ4V1BkRXZhN2ZLVk9tVEpnd0lURXhVYTFXR3hvYTZnYUkxNjlmWDdwMHljWEZwVU9IRHZYcTFSTjlycWFtcHVLeHNDMWJ0aFF1WFBqdnYvL1duWlM0VktsU0sxYXM4UEx5Y25KeXNyS3kwazNQZGV2VzdkbXpwK2pFemJEM1d0QStrU2FtNU0zczVaY3RXemJENS9hdVhidVd6WXdySnBnUWovUWxKeWVibUpqa241SGlCZ1lHb2pMdTY5ZXY4N0FaYTlldTNiWnRXL1hxMWJPZmNmZnUzVHR0MnJTSkV5ZjI2TkZEZC92WnMyZEhqQmpScTFldjhlUEhaM2ppdVhQbkdqWnNxRkFvenAwN04zRGdRSDkvLy9yMTZ5Y25KKy9idDY5ang0NEdCZ2JQbmozcjBxV0x1N3Y3cEVtVE1yeUNTcVY2L3Z5NXRqNzBwVXVYM3ZzSlFaUXgwYTZ1VzdkdXhZb1Y1Y3FWUy84VlFXSmlvcGVYbDd1N2UyWVpkOXUyYmZQbnp4Y2poYlJPbkRneGJOaXdXYk5tNWVEczRySVhGUlVWRkJUVXFsVXJ2WXk3Yk5teUR5b1g3ZW5wbVdHRmNud0VNaTdrTHlFaFljZU9IWUdCZ1dLcUtzSEp5Y25OemExRml4YnBKeVBBWjZWU3FmNysrMjhmSHg4SEJ3Y0xDNHU0dUxoNzkrNmxwYVdWSzFkT053UmtwM2lGVXFuTXNGaHZodzRkMnJWcmw5bThYMTI3ZG0zVHBrMzZIaTlUVTlQTUhqdlRGbWY0UlB2Mzc4OXNWL3FDWXJObXpjcjZhb2FHaHRvNkV2bUVvYUdoK0hQK0VkV09jMHBDUWtKUVVGQ0cwMHBuWWZmdTNlYm01di81ejMvMHRoODZkQ2pEcWFlRnk1Y3Y5K25UNTdmZmZ0TjlsbEdTcEpreloyN1lzTUhXMXZicnI3OFdYejVrUGZKSFY4K2VQVVVQZlJZdVhMaWcvVkFYSHgrL2VmUG1oZzBiZnNRemtlTC9ZL29QVjJMTzZvWU5HMzdFQmVYazRNR0RHYzc0MDZSSms4eDY1ZE5idEdpUjN2TWVXZXZmdno4Wk42ZVFjU0ZuR2FiYlNwVXE5ZXJWUzdjNGEvNlJIeWFQK054S2xDZ3hjdVRJbzBlUFBucjA2UDc5KzRVS0ZhcGF0V3FMRmkyKy8vNzduSXFTaG9hR1dmK1JvQVRCWjJKa1pDVCtuQjgvZnJ4VHAwNjVjTWVaTTJkdTNyeFpkNHRHbzBsTVRMeC8vLzU3TSs3bXpac3JWS2dnWnJPN2R1MWF0MjdkVWxKU1ltTmp4UWNlRXhPVHhNVEUvZnYzbHlsVHh0TFNVbS9zdm8yTmphbXBhZDI2ZFgvNDRRY2ZINSthTld0cWQrM2N1WFBEaGcyREJ3OFdvOFBQblR0blpHVDBRWG14ZCsvZWZmcjB5WERYamgwN0ZpNWNxTHZsbjMvK2lZdUxHejU4dUZpTmlJaFFxVlRhdmVKWFgweE1URmhZbU81WldVeStHQkVSY2ZyMGFUYzN0K2ZQbno5Ly9qejlBV1hMbGkwZy80TW1USmlRZmpJZDhTNWtQK09lUDMvK3ZSM3orL2J0bXpwMWFsSlNrcWVuSjBORWNoQVpGL0trVXFsMjdOaXhmZnQyM1hSYnZuejVYcjE2NlQ2V2xOL2tTTWIxOHZMS2liWjhMaVltSmwyN2R1M2F0V3RlTndUdjhSR2RTY2JHeHFLMmRGaFkyTldyVjNOaFlHS2RPblYwZXoxVkt0V1dMVnRLbGl3cFNpOW56ZExTTWlBZ1lPclVxV0kxSUNBZ0lDQkFMQThmUHR6VDAvUEFnUU54Y1hGeGNYSGFlWjYxVnE1Y0tSN29IRDkrdktHaG9hT2pvelpFcHFhbWR1clVTWXkwU1V0TE8zVG9VS2xTcFU2ZE9xVjNoUll0V3V6ZHUxZWxVbVhTN0djQUFDQUFTVVJCVklrVDkrM2JkK25TSmZIWjI4TENRbThXUUMyOUVpVnhjWEYrZm43ZmZmZGQ3ZHExVTFOVERRME5KMHlZY09IQ0JiMnpnb0tDZ29LQ2RMZDRlWG1Kc1RwaUJrZFJuZHJVMU5US3lrb1UxRHQ4K0hCbTA3S3NYYnYyNC9xTXZ6Z3paODVNU2tyUzNiSnIxNjZqUjQ5KzBQY25XWDlWcUZhclo4K2V2VzdkT2t0TFN4OGZueFl0V254Q2U2R1BqQXNaT25mdW5JK1BqKzduN3pKbHl2VHMyYk5aczJiNXZLTTAvd3lzQkQ3aVg2UHUvNjg1YytZc1hyeTRhTkdpT2QydS81L1dyVnUzYnQxYXV6cHo1a3pSL1pZK2xXYmh4eDkvMU5iRWlJNk9YcjkrdlZoZXMyYU5oWVhGc0dIRGRBOCtmZnIwc1dQSHhFZ1kwYVZhb2tTSlRaczJQWHo0VUF4dkxWV3FWTm15WlJjdFd2VGpqeitHaDRlL2ZQbFNrcVRmZnZ0Tjc2WW5UcHlZUDMrK2RwekE4dVhMUmNzbFNYcjQ4T0hKa3ljemJPcTllL2QwVnhjdlhod2ZIejlpeEFqUm1MTm56L2JwMDZkLy8vN2FBMVFxMWUrLy8rN2k0cUkzTDBsMGRMUnVZVDZ4M0twVnExOS8vWFh6NXMxZHVuVEpjSGpHaVJNbmxpOWZudGtvSVBseGRYVlZxOVc2cjNmdjNyMUtwYkpreVpMcFA3K0p6MXFqUjQ4ZU8zWnN4WW9WeGFENXJEMTc5bXpZc0dGWHIxNnRVcVhLd29VTHk1WXQreGxlUklGR3hvV3N2SDM3ZHZIaXhhSVlxbUJuWjllalJ3OVhWOWN2SWo0eURBdjVSNFoxSWJJdkppWm0yTEJoTTJiTXlLeExNc2VGaG9iKzg4OC85ZXZYcjFPblRoWVB2U21WU3IzeUtkOS8vNzAyc29TSGg0dU1lL3o0OGJDd3NNR0RCK3M5SXhnWEYzZnMyREV4T2ZPdVhidTAyMFV0NU9EZ1lHMGg1RFp0MnF4Y3VWTDBpV3JINGJpNXVZbEFZMlZsZGVUSWtiUzB0TU9IRDQ4YU5XclRwazJPam83R3hzYlRwMC9mdlh2Mzd0MjczL3Q2Nzl5NXMzNzkrajU5K3BRdlgvN1pzMmRyMXF3cFg3NThxMWF0ZEgrTmlLRVhwVXFWMHVzZ2ZQMzY5Wm8xYTBUdmRWQlFrRmkydHJiKzY2Ky96TTNOLy9qakR5c3JxNlNrSkwyaXp1SGg0ZUtybVBlMlRSNzI3Tm5qN2UwZEVCQmdiVzB0dHR5OWU5ZkJ3VUdwVkxacjEwN3Y0Q2RQbnB3N2Q2NU9uVHBseXBUUmZtVEtRbkJ3OElnUkkySmlZanAzN2p4eDRrU0dLSHdPWkZ6SXg3bHo1N3k5dmNYdmRERmc3cWVmZnRMN2paL1BHUmdZS0JTS3ZLMjdCSWlQVzUvK3BjZkxseThIRGh6bzZ1cnE1dVpXc21SSk96dTdIR3BkQm1KalkzLzc3YmUwdExTUWtKREdqUnRuY2FTTGk4dXlaY3V5dmxwYVd0cmN1WE90ckt4MHAyalc3aEtqTXJSUHBLV21wczZaTThmUHowK1NwQjQ5ZW56NzdiZWlzTWJseTVkRnZRSlRVMU1Sa3Q2OWV4Y2ZIMSt1WERteEtyN3lGcGN5TlRYVjV1QUJBd1o0ZUhobzc3aDU4MlpEUThNdVhicElrblRtekpuQXdFRFJzemhod29UVTFOUkNoUXI1K3ZxZU8zY3VNVEZ4OHVUSjJmeDFaMjF0TFVadExWaXdRRnRZZXN1V0xaY3ZYNTQ0Y2FLVmxWVk1URXpyMXEwOVBEd0dEaHlvUFVzOGdDVWFYQkJVckZneEtpcHE0c1NKaXhZdEVrVXFIajE2MUwxN2R3TURnK25UcCtzZEhCUVVkTzdjdVI5Ly9ERTd4U2kyYnQwNmZ2eDQ4WkZHdkxQNEhNaTRrQU85N2x1RlF2R2YvL3luYjkrK1grTHZZbU5qWTcwUllFRHUrOFQvTzUwN2Q5NitmYnRZUG5yMDZOR2pSN00rdmsyYk5rT0hEdjNvMjZXa3BQenh4eDlQbmp5cFZLbVNYb2tEUFZuTTJLd3JPVG41MjIrL0xWR2lSRXhNVEpFaVJYUy9CUkx6N1dtL3YzNzkrdlhJa1NNdlhicms3dTYrWWNPR3RXdlhMbDI2ZFBMa3lXM2J0dFhXQ1hueTVJa29yeXY2ZXJXejhXWEd6TXhNMjNFb2NxMkJnY0YvLy90ZlNaTGF0Mit2cmE5c2JtNXVZR0RnNysrZm1wb2FHeHZidlh2MzJyVnJxMVFxMFhrc2lGOG1vYUdodWsrcVZhOWVYWFRyaXFyQUlxeTd1cm8yYU5DZ2QrL2U3dTd1a2lUNSsvdS9lZk9tVXFWS2VqK1duTXE0SDEyVjdQejU4eDk2N29JRkMvUmVTRFk1T1RuOSt1dXZQajQrVzdaczZkcTE2K25UcDFOVFU1MmRuU1ZKZXZQbXpiWnQyL3IzNy85eEh3VkRRME0xR28ydnIrOEgxUzNHaHlMajRvdW4xMzFib2tTSk1XUEdhTXVzZm5GTVRFekl1TWh6bi9oOWRPZk9uYXRYcis3ajQ2UDlqNW0xVCtrejFtZzA0OGFORXg5eGl4VXJsdjVMWkYyWkZhblZZMnBxNnVucGVlZk9uVTZkT3JtN3U0OGVQVnE3Uzl1WHFkRm90bTNiTm5mdVhJMUdzMnJWcW9TRWhBMGJOc3lkTzNmYnRtMS8vUEhIeFlzWERRME4rL2J0NitmbmQvUG1UVEYxb3BnTHVuTGx5aG5lOU83ZHUySmNSMWhZbVBZVGd1Z09OelEwMU4waXhzNHVYYnJVMk5nNEpTWGxQLy81ajVHUmtTaXRrSmlZS0liMmFoa2JHOSs1YytmT25UdmFMVjI3ZGhVWmQ4K2VQYUxXMjRnUkk1bzBhZkwzMzMrUEd6ZE85RGV2VzdldVRwMDZMaTR1R28xRysrNklYMDA1TWxiaG83K3d5dVZuS2p3OVBZOGRPelpqeGd4blorZERodzRwbFVwUkJtN0hqaDF6NXN3eE5UWFZLNmlzcGRGb3hQT1hHUktmbEt5c3JQUm1JOUlxVktoUVBuOTY1SXRBeHNVWExQM28yL2J0MjN0NGVIelJ3OFVNRFEyTmpJekViMEFnVDVpWW1IejYzOWZHalJzM2J0ejQ5T25UaHc4ZmpvcUtpbzJOeldiZS9TQ3BxYWwvL2ZYWGpoMDdYRjFkcjErL25wQ1FFQm9hbXZYeDZUZHUyclJKekFXdE4zdUZvNk5qbzBhTlZxOWVYYmx5WlczcFhQRi8wOWpZK015Wk0rUEdqV3ZZc09Hc1diTktsaXg1OXV4Wk16T3pRb1VLZVhsNTJmOS83TjE3UU16Wi96L3dNek5kcG50S3lDVWgwYnFUc3NSaXMzS0xyRldFYk95Mm4xMVdsbGJKWlNNVUs2eGJVU3FYWEhJcGw4cVcxTHJGMW00U1FsRnRVZW11eTB3MU03OC96dmYzL3N4bnVvaXRwbWFlajMvMnpIdmU4NTdYdEx0NmVzODVyMk5nd0dLeGpoNDlxcXVyR3hZV2xwU1VSQ2YxMHB1bTRzdVZoRUloN2MvbDVPU1VuNTkvOWVwVm9WQjQ0OFlOdXUyZk9EYzNOL0dIWm1abU5CQWZQWHIweFlzWEJ3OGVwQzBYT25YcTFQUlBnQ0VTaWM2ZVBhdXZyLy9telp0RGh3NTkvLzMzMzN6enphRkRoOVRWMVUrY09GRmFXcnAyN2RyQXdNQzR1RGphYVlISjl5M3lCK3hIejhnU3o5eHRnTVBoZUhsNTJkalkvUHp6ejY5ZXZSbzNiaHlkekwxbzBhTFEwTkJmZi8xMTBxUkpEVzQxa3B1Yis5NkZqM1Buem0zc3FldlhyeHNhR3JiRUo1QnJ5TGpRVWRXZmZldnE2aW9iMjVXcHFxclNoajRBYlkvRllyWGcxaElXRmhiTjMvN2dRd21Gd2xXclZrVkhSNXVabWUzWnMrZUxMNzVJU1VuNWlObU5rWkdSVEd3U3oxNHNGc3ZiMjN2T25Ea2JOMjRjTUdDQWlZa0o4MzI5c3JMeXVISGovUHo4UHZ2c014YUx0WGZ2M3JpNHVMaTRPQm8weGJzb2pCNDkrdGF0V3pVMU5VcEtTbkZ4Y2IxNzk2YjdtNVNWbFczZHV2WDI3ZHNsSlNVMG05cmIyOU9GUjI1dWJ1SUwzWll1WGNyaGNBSUNBc1JycGlzQ256NTlldkRnd1ZtelpsbGFXbjdvcDQ2T2prNVBUM2QwZER4MjdKaUZoWVdQajgvR2pSdno4dkowZEhUOC9mMnRyS3hNVFUyTGlvb1NFaElpSWlLbVQ1OU9ieEtMejlQNE55UjZtYjFYUWtLQ2g0Y0gzWm1DRHRwTXYzNzlWcTllVGZka3NiVzFwUWNWRkJRMmJkcTBaTWtTYjIvdmZmdjIxWDlWL1k0YzRtSmpZeDg5ZXJSa3laTEdHbzlJTkltRGo0T01DeDNQdTNmdkRodzRJTjViWjlxMGFkOSsrNjNNckV2bGNEaHFhbXFOZlljRjBLbzYwSmVrYkRhN3RMUjAzTGh4Qnc4ZXBQLzdEeHMyck9rQVJDZWJTZ2dPRGhidnF6QnIxaXptS1cxdGJTOHZMN3FaMmNXTEY5WFUxT2k5VEVWRnhlTGk0b0tDZ3REUVVLRlFHQlFVMUtWTGw5OS8vNTE1b2FHaElaMjRPWEhpeE9qbzZKczNiM2J0MnZYTm16ZE9UazcwQkFVRmhTdFhyZ3djT05EVTFEUTZPdHJMeTh2RXhDUTdPNXRPdUJKdmFrSC9kZFJ2YzFGYVd1cnM3S3l1cm01dmJ4OGJHL3ZxMWF1WEwxK3VXYk1tTVRFeFBUMjlpUitDbloyZGhvYkduajE3Smt5WXdFd090clMwTkRNejA5VFVkSGQzRndnRXJxNnVkRWJFNE1HRGQrM2FOWG55WkM2WFMvTzl6UHhKMjN3TEZpell0MjlmZFhVMW5WZE5tWnViVDVvMEtTb3FLaUVob1g3RFlFMU56ZSsvLzc2eEMrYm41ejk2OU1qT3pxNWZ2MzZ0V2JpOFE4YUZEdWFmZi81eGRYVmx2ay9VMGRGWnQyNmQrQ1pEc29ITzltdGlPaGRBYStCeXVSMXJwZWJ1M2J1MXRiV1piODlWVkZUbzNkYkdmRVNYbFRGanhpeFlzQ0ErUGo0M045ZlkySmpleStSeXVjK2VQZHUrZlR2dFFjdGlzUW9LQ3VoRGVzVEd4b1ptWENzckswOVB6NENBQUgxOWZVSUlNMTFZVFUyTmZoOGRHUmxKK3pNUVFtakc3ZHk1YzFoWUdMTzNoY1I4WEVWRlJackNUNTgrblptWlNUTXJmVXBQVDIvejVzMFJFUkdSa1pFTjNveXZxNnVycmEyMXRMUjg4T0RCeTVjdk4yL2VMSjZHTlRVMW82S2l6cDgvNytMaVFxc2xoS3hjdWRMSnllbmt5WlBMbHkvbjhYaHNObHQrK3VNeUFnTUQ2ZTV4cnE2dUZ5NWNZRkwrMnJWckJ3d1lNR1RJRUdrWENBMUR4b1dPNU8rLy85NnlaUXY5SFVNSW1USmx5bmZmZmRmMExqSWRsN0t5c29LQ1FrVkZ4WHMzcndkb0VWd3V0d1ZuS2JRTmlVYWtoWVdGNGVIaFRaeFA3OEorS0JjWGx6VnIxdENKbURUcktDc3JEeDA2TkRrNStjR0RCNHNYTDNaMWRWMjZkQ2s5K2RhdFc4dVhMMmQyV0ZCWFYvL3l5eTlQbmp6NThPSEQ4ZVBIaXk4NHF6L2hNaTB0amNWaURSZ3d3TkhSc2E2dVR2emVMVjB0VjFkWHA2YW1SalB1eUpFanAweVpZbVJrMUtkUG43NTkrL2JwMDRmWllsZERReU14TWJIK0J3a0tDcUxiWk5EMVpHUEdqQkhQdUdWbFpXdlhycVduQlFRRThQbDhIbzlIWnpBZk9YSmszcng1VlZWVmNuZ1ROeTB0N2ZEaHc2TkdqYkswdFBUMjl0Nnpadzh6TjlySXlHajE2dFhTTGhBYWhZd0xIVVpZV05qUm8wZHA0Rk5RVUZpOWV2WGt5Wk9sWFZUcjRuQTRXbHBhbFpXVjlDdENnRlpDcDhkMG9FN1NqVWxQVC8vNTU1OWIvTEpNNTFwQ1NHVmxKZk0zZ1pxYW1nMGJOaWdxS2pLdHFVcEtTanc4UEV4TVRNUjNYMXU4ZURIZFY0TEp3WTFKU1VreE5qYlcxTlNrcTlEcTc0N201ZVhGYktCbGJtNXVibTcrY1orb2E5ZXU5VGY5MXRMU3NyVzFMU2dvNk42OXU0YUdocWFtcHFhbXBvYUdSbjUrL3M2ZE81T1RrM2s4bnJ4bDNQTHk4dFdyVjdOWXJCMDdkdlRxMWV2NjlldEJRVUdUSmsyU2s5Mk1PenBrWE9nQWhFTGgzcjE3bWEvek5EUTBQRDA5alkyTnBWMVhHMUZUVTZNejRmaDhQcmFIZ0phbG9LQ2dyS3pjc2VZbk5NSGMzUHp3NGNOTm5DQytnZTNIS1NrcFlUS3VrcExTOXUzYjkrL2Y3K2pvT0dqUUlBY0hoK0RnNFBMeThxTkhqekp6bWdVQ0FWMnVSR2RXREJzMlRHS1hOVVpGUlVWOGZMekV0bXJOVVYxZG5acWFtcEtTa3BLUzB1QWV2QTBTRCs0TXVwbHdmVE5tek5EUzBqcHc0RUJqeGN1a21wcWFsU3RYdm56NWN1UEdqYjE3OXlhRWJOdTJ6Y2JHeHRYVk5TSWlRbGEvUXBRbHlMalEzbFZYVjIvWnNpVTVPWmsrN05tejUvYnQyOFVuL3NzRERvZWpvcUtpb3FJaUZBcnI2dXJxNnVvYWJJRUU4RjcwWmkyYnphWmQ2anJLOHJKbVlyRllEVVkzcXJhMmxzL24xMSs4NWVEZzBHQmZoZnBldjM2ZG5wNHUzci9GMU5RME9EZzRNVEhSemMyTjNrSzJzYkZoZG5RVENBUXVMaTQzYjk2Y1BIbXlob1pHZUhqNGQ5OTk1K3ZySzU0VTM3MTdSeXUvZXZVcW44OW5WdTYvMTZWTGx4NCtmSmljblB6OCtYUDZCNEtob2FHV2xsWXpYLzVCdExTMENnb0tYcng0TVhMa3lOYTRmanZFNS9OWHJGaVJrSkF3Yjk0OHBnbXVrWkhSdW5Yck9uWHFWRC9nMGxrZnpmejUwNG5YY2ppenVZMGg0MEs3VmxSVTVPcnFtcE9UUXg4T0h6NTgwNlpOSFc3S1lBdGlzOWxLU2tveWM5Y05vTFdscEtTY08zZU96c1I0OU9oUlRVMU4vWlhzNDhlUDE5WFZwZVBTMHRLb3FDam1xZkR3OFB2Mzd5c3JLM000SEI2UEZ4c2JXMWRYTjNIaVJPWUVrVWgwNzk0OVgxL2Y3T3hzWTJOalZWWFZTNWN1eGNYRitmajREQm8wYVBYcTFYZnUzTEd3c05pN2R5K0h3eWtySzR1TGk3TzJ0dmIyOWpZek0zTnhjYW1xcWtwTVRHU3oyU29xS3IvOTl0dlVxVk1OREF6b2xROGZQbHgvejJHaFVNams0NkNnb0JjdlhwaVltQ3hldkhqa3lKR21wcWIwVXdRSEI3OTc5NjdCdFhjZjlFV1FzN056ZVhtNWxwYVdxcXBxUlVVRjNTNzRpeSsrYVA0Vk9yUVhMMTc4OGNjZjA2Wk4yN3AxcS9oZkJjVnZ0SzlacytiMTY5Y3FLaXA4UGo4cEtVbEZSYVd4N1lkeWMzTy8rKzQ3ZFhWMWRYWDFvcUtpeDQ4ZmEybHBOZGhZRjFvUU1pNjBYeGtaR2U3dTdrd0gzSmt6Wi83blAvOFIzMVFUQUtCcHFxcXFvYUdoZEt5dXJqNXAwaVJIUjBlSmM1WXZYeTdlTzB3ODQvTDUvQXNYTGpBUGxaV1ZGeXhZc0h6NWNrTElzMmZQVHB3NGNmUG16Y0xDUWwxZFhUYzNOM3Q3ZTBWRnhhaW9xSkNRa05yYTJqbHo1cngrL2RyS3lzcmIyNXQyZnRpM2I5LzY5ZXV2WGJ1MmVQSGlzTEN3NHVMaTFOUlVUVTNORlN0V1pHVmxFVUkyYk5qQXZOZVVLVlBxYjFwNytmTGxwS1FrT3Q2L2YzL256cDBiL01aY1dWbTV3ZWFzaVltSjc5MVhtYUd1cmg0VEU4T3MwdFBYMTdlM3QyZDZPTWk4d1lNSGI5KyszZHJhdW9sZk9sd3U5NisvL3FKemZ2cjE2N2QyN1ZyeFRaakZkZTdjT1NNamc5NXVWMUJRTURZMmRuTnpxLytWQXJTc2o5eE1ENkMxL2Zubm4xdTNicVYvdkxMWjdGV3JWc25QL1FPQURtcmh3b1YwUjROVHAwNDE5c3UrOVV5WU1LRlBuejdNcGx5TXVybzZOcHZkWUZJcEx5OHZMaTdXMTlkdll1OHVvVkRJNC9GNFBKNUlKTkxSMFdGdTZiMTgrWExPbkRtbXBxWno1c3laT25XcXhCV1NrNU8vL2ZiYkZTdFdMRm15Uk9LQ0lTRWhLU2twekNSZFJtVmxaUk1UTFpyUDJkbjU5dTNiVGZSVnVITGxDck9lNGVUSmsxdTNiaFhmNlZlQ1NDU2lFenlrRzhpWVBTRE16TXphZUErSWxpVVFDTmhzdG96TkVXcTNrSEdoUFFvTkRRME1ES1QvY2FxcXF2N3l5eTlvUUFqUS9razM0N2E5cHZzTVZGUlVNTTI4NEYrU21Zd0xiUW4zeWFIZE9YNzgrT25UcCttNGE5ZXUyN2R2eDZRbEFHaUhtbTZraFlBTElGMlkyZ2p0eS9uejU1bUFhMkppY3VEQUFRUmNBQUFBK0ZDNGp3dnR5T1hMbHdNQ0F1aVl6dmRIYXhVQUFBRDRDTGlQQyszRmpSczNtT2J0QXdjTzlQVDBSTUFGQUFDQWo0T01DKzFDZkh6ODd0Mjc2ZGpJeUdqNzl1MU5MSE1HQUFBQWFCb3lMa2pmM2J0M2QrN2NTYnNvOU9uVHg4dkxTNTUzZVFBQUFJQi9EeGtYcE96dnYvL2V0bTJiVUNna2hIVHYzdDNiMjd0Rk9rUUNBQUNBUEVQR0JXbDY5T2pSNXMyYmFjRHQyclhycmwyN3hMZHhCd0FBQVBnNHlMZ2dOV2xwYVJzM2JxUTdtWFh1M0huWHJsM3kwRFFlQUFBQTJnQXlMa2pIaXhjdjNOemMrSHcrSVVSTFMydlhybDE2ZW5yU0xnb0FBQUJrQkRJdVNFRldWdGI2OWV0NVBCNGhSRk5UYzlldVhkMjZkWk4yVVFBQUFDQTdrSEdocmIxNzkyN0RoZzBWRlJXRUVGVlZWUzh2cjE2OWVrbTdLQUFBQUpBcHlMalExclp2MzE1WVdFZ0lVVlpXOXZMeTZ0T25qN1FyQWdBQUFGbURqQXR0eXQvZlB6azVtWTUvL3Zubi92MzdTN3NpQUFBQWtFSEl1TkIyN3Q2OWUrSENCVHFlUDMvKzJMRmpwVjBSQUFBQXlDWmtYR2dqbVptWjN0N2VkRHg4K1BDbFM1ZEt1eUlBQUFDUVdjaTQwQmJldlh1M2NlUEdtcG9hUWtpM2J0MDJiTmpBWXJHa1hSUUFBQURJTEdSY2FIVkNvZEREdzRPdU0rTnl1VnUzYnNWdXZRQUFBTkNxa0hHaDFSMDdkdXp4NDhkMHZINzkrcDQ5ZTBxN0lnQUFBSkJ4eUxqUXVzVFhtUzFZc0dEMDZOSFNyZ2dBQUFCa0h6SXV0S0kzYjk3czNMbVRqazFOVFJjdlhpenRpZ0FBQUVBdUlPTkNheEVLaGR1MmJlUHorWFNkMmZyMTY3SE9EQUFBQU5vR01pNjBsdERRMEl5TURFSUltODNldEdtVGlvcUt0Q3NDQUFBQWVZR01DNjNpMWF0WHg0OGZwK01sUzVaZ3cxNEFBQUJvUzhpNDBQSnFhMnUzYjk4dUZBb0pJZjM2OWZ2cXE2K2tYUkVBQUFESUYyUmNhSGxCUVVFNU9UbUVFRVZGUlhkM2R6WWIvNWtCQUFCQW0wTDRnQmFXbHBaMjhlSkZPdjcyMjIvMTlmV2xYUkVBQUFESUhXUmNhRWs4SG0vYnRtMTBQR1RJa0prelowcTdJZ0FBQUpCSHlMalFrZzRkT2tUMzdGVlZWWFYxZFpWMk9RQUFBQ0Nua0hHaHhTUWtKRVJIUjlQeHlwVXJkWFIwcEYwUkFBQUF5Q2xrWEdnWlZWVlZlL2Jzb1dOemMvT0pFeWRLdXlJQUFBQ1FYOGk0MERKT25qeFpYbDVPQ0ZGVFUxdTllclcweXdFQUFBQzVob3dMTFNBbkp5YzhQSnlPbHk1ZHFxV2xKZTJLQUFBQVFLNGg0MElMOFBIeG9UcytHQm9henBneFE5cmxBQUFBZ0x4RHhvVi82K2JObTArZlBxWGoxYXRYczFnc2FWY0VBQUFBOGc0WkYvNFZQcDkvOU9oUk9wNDZkYXF4c2JHMEt3SUFBQUJBeG9WLzUvang0eVVsSlhTcDJmTGx5NlZkRGdBQUFBQkJ4b1YvSlNjbkp5d3NqSTRkSFIzVjFkV2xYUkVBQUFBQVFjYUZmNFZaYXRhL2YvOXAwNlpKdXh3QUFBQ0EvNE9NQ3g4cFBqNGVTODBBQUFDZ2ZVTEdoWTlSVjFmbjcrOVB4OU9uVCsvVHA0KzBLd0lBQUFENEwyUmMrQmpYcmwwckxDeWtTODIrL3ZwcmFaY0RBQUFBOEQrUWNlR0QxZFRVbkR4NWtvNFhMMTZNcFdZQUFBRFEzaURqd2dlN2VQRmlSVVVGSWFSejU4N1kxUXdBQUFEYUlXUmMrRENWbFpXaG9hRjB2SGp4WWdVRkJXbFhCQUFBQUNBSkdSYyt6TGx6NTZxcXFnZ2hYYnQydGJTMGxIWTVBQUFBQUExQXhvVVBVRkpTY3VuU0pUcGV0bXdabTQzL2ZnQUFBS0E5UWthQkQzRDY5T25hMmxwQ2lLR2g0Zmp4NDZWZERnQUFBRUREa0hHaHVRb0xDeU1pSXVqWTBkRlIydVVBQUFBQU5Bb1pGNW9yT0RoWUlCRFFuWHRIang0dDdYSUFBQUFBR29XTUM4MlNrNU56NDhZTk9uWnljcEoyT1FBQUFBQk5RY2FGWmdrTURCU0pSSVNRVWFOR0RSbzBTTnJsQUFBQUFEUUZHUmZlTHljbjUrN2R1M1M4Yk5reWFaY0RBQUFBOEI3SXVQQis1ODZkbzRQUm8wZjM2ZE5IMnVVQUFJQjhZZlliRWdxRlVpbUE3dTdab0pxYW1pYWViVkJWVlZWbVpxYjRrZHJhMm9jUEgvNkxBZ2toNU1pUkkvNysvdTg5emQzZFBUdzgvRisrVjRlQVRhcmdQY3JLeXBpWnVGOTk5WlcweXdFQUFMbWpxNnRMQjBWRlJXMy83bWZQbnZYeDhUbDQ4S0NwcVduOVovMzgvRTZmUHIxdDI3WkpreVkxODRLclZxM0t5TWk0ZVBHaXRyWTJQUklhR3VyaDRiRnAweVo3ZTN0NlpQUG16VGs1T1UxY1pNU0lFU3RXckJBL0VoNGVycUNnc0h6NThxYmYvZno1OHdvS0NyTm56MjVtdFIwWE1pNjh4NFVMRitqZm0zdjM3ajFreUJCcGx3TUFBSEtuVzdkdWRKQ1hsOWYyN3o1bzBDQ1JTTFJzMmJMZmZ2dnRzODgrRTM4cVBUM2R6ODlQVFUzTnlNaEkvSGhBUU1EZXZYc2J2SnFIaDhmS2xTdnQ3T3grK2VVWGVrNVZWZFhCZ3dlN2Rlc21uanRUVWxMUzA5UHB1TGEyVmlRU0tTa3BpVjlIUTBPamlacHpjM09mUEhuUzJMTTVPVG5SMGRFTlBqVmt5QkRtcDkzUkllTkNVL2g4L3RXclYrbDQ0Y0tGMGk0SEFBRGtrWXFLaXFHaFlXWm1ablYxZFh4OHZFVFFiRzJEQnc4K2R1eVlnNFBERHovODRPdnJhMkZoUVkvWDFkV3RXN2RPSUJEczNyMjdWNjllNGk4Wk5XclVva1dMamgwN05tM2FOQk1URTBKSVJFUkVYbDZlbzZQako1OThNbkRnd0crKytjYlgxOWZKeWNuRXhDUWdJS0N3c1BEbzBhUHE2dXJNRlpoZFJZVkM0Zmp4NDN2MjdIbjI3Rm1Kd2tKQ1FuYnUzSG4rL0htSmhFMEl1WFBuenNhTkd4djdSTGR2Mzc1OSszYURUKzNjdVZObWJ2RWk0MEpUSWlJaXFxdXJDU0ZkdTNabC9xOEdBQUJvWTVNblR6NTI3QmdOZG0yV2NYazhIbTBNMzZkUG45MjdkeDg5ZXRUSXlLaXlzcEkrNisvdm41cWF1bUxGaWhFalJqQUh1Vnd1aDhNWlBueTR0cmIyc1dQSEprMmFSQ1BqaXhjdnFxcXFuSnljcXF1ckt5c3JIUndjK3ZmdmIyQmdrSm1aNmUvdlAzUG16RkdqUmxWV1ZuSTRIQzZYSzE3RC9mdjNDd3NMRzF6d1hWTlRVMTFkM2VBYzVWbXpaazJZTUtIQkQvWFpaNTlaVzF1dldiT213V2UxdExRKy9PZlVUaUhqUXFNRUFzSDU4K2ZwZU83Y3VXdzJWaWdDQUlCMFRKdzRrV2JjN096cy9mdjNyMXk1c2czZWROV3FWWEZ4Y2VKSDZzZnJBd2NPSERod2dIbDQ5T2pSeHNJbFpXMXRuWjJkTFhIdzZ0V3I5RnRUTXpPekV5ZE9pRDkxN2RvMVFzalVxVk0vcUhJVkZSVVZGWlhHbmxWVlZaV1pDUWxOUU1hRlJ2M3h4eC9GeGNXRUVIVjE5US85dndzQUFLQUY2ZW5wMmRuWm5UbHpobjdIeU9melY2OWV6ZUZ3V3ZWTnAwK2ZUbWNhaU12THk3dDA2ZEtvVWFQTXpNenF2OFRBd0VEODRlM2J0MHRLU2dnaEwxKytwRWZzN2UxTFMwdnBPQ1ltSmpNelUzeVZXSThlUGNSZlhscGFldlhxVlFVRkJWZFhWL0hqbHBhV0RnNE9UUmUvYmR1MjBORFFCcDhLRFExdHNMWENUei85dEdUSmtxWXYyNEVnNDBLam1Lay9zMmJOVWxaV2xuWTVBQUFnMXh3Y0hPN2R1NWVWbFVVSXVYSGpSbXBxNnZUcDAwZU9IS21ucDlkSzM3QTNPRFAxNzcvL3ZuVHBrcm01K2FwVnE5NTdoYWlvS0xxNnE2YW1odWJYcFV1WE1zOW1aV1c5ZWZQRzJkbTVzWmVIaG9aV1YxY1BIejZjV1hERzQvRVNFeE1IREJqdzNyZWVNR0ZDNTg2ZDZ4LzM4ZkVaUEhqdzU1OS9YditwWWNPR3ZmZXlIUWd5TGpRc09UbVovamtpSngxR0FBQ2cvZHUyYmR2bXpac3pNaklJSWZuNStZR0JnWUdCZ1UyLzVMZmZmdXZmdjMrTFY4SmlzWnB6bXFlbkovMGR1bmJ0MnZvZGNJVkNZUk8zb25rODN2SGp4dzBNREU2ZE9zVjBDSTZLaWtwTVRLeC9kN20rOGVQSGp4OC92djV4SHg4ZkV4TVRKeWVuNXRUZm9TSGpRc09ZbWJpV2xwYXlOQU1kQUFBNkxsMWRYUjhmbndNSERqVFcrcXErRmw5TVFsZWh0Y2hsK1h4K0UxK1RCZ1lHRmhRVWVIdDdNd0dYRUJJZkgwOElHVE5tVEJPWEZZbEVURnVHQnIxNjllcml4WXNOUHFXZ29HQnRiZDI4OHRzN1pGeG9RRTVPVGxKU0VoM2IyZGxKdXh3QUFJRC9vNlNrUktlTlhyOSsvYSsvL2lvdUxpNHJLNk10Z0ZyV2poMDdHdHpBN08zYnQ0U1EyTmpZTjIvZU5QakNLVk9tVEp3NGtZNkxpb3JvbG1aVlZWV0VrTXVYTHg4NmRJZzVNeTh2cjZhbXhzcktTdnpsMzMzMzNadzVjOTYrZmV2djc5KzNiMTlUVTlQWTJOakpreWZUQ1E5eGNYRkRodzZWbUxZclFTQVF1TG01TlhIQy9mdjM3OSsvMytCVEtpb3F5TGdneTVpLzNvMFpNNlpyMTY3U0xnY0FBT0IvZE83YzJkN2VudGtWckRYY3VIR2pzTEN3L3ZIYTJscEN5Sk1uVDVobFpCSU1EUTJaak92dDdlM3Q3VTNIQmdZR09qbzZBd2NPWk03TXk4c1RDQVM5ZS9jVzc0SFFxVk1uUXNpbVRac3FLaXAyNzk2OWQrL2VxMWV2L3Z6eno0Nk9qaGN2WGl3dUxuNXZUd2tGQllVR2R3YmV0Mi9mc1dQSE9uZnVyS1NrZE9YS0ZmSGJ3elNGcTZxcU5uTU9Sb2VBakF1UytIeCtiR3dzSGMrYk4wL2E1UUFBQUVoQlRFeE1nOGZ0N096Ky92dHZKU1dscUtpbzkzYmcrdTY3NzhhT0hVc0lPWHo0Y0c1dXJvV0ZCZE5zdnJLeWN2VG8wYlFmbWNRdVM3Ly8vbnRzYkt5dHJlM0VpUk5OVFUyTGRxWXVYZ0FBSUFCSlJFRlVpb3E4dmIzZnZuMTc0OFlOSFIwZEd4dWI5eFl2MFdTWGJyMTI3Tml4ZWZQbTJkblp6WnMzNy9MbHk4eWJ2bnYzYnMrZVBSRVJFV2ZQbnUzZHUvZDdMOTVSb09NcFNMcDU4eWFmejZkLzR4dzBhSkMweXdFQUFHZ3ZrcE9ULy83Nzc1RWpSOWJXMXU3WXNlTzk1L2Z0MjlmYzNOemMzTHgraTRQazVHU0JRS0Nob1hIdTNEbUpwd1lQSHR5dlh6L2FMMHhkWGYzSWtTTldWbGJIamgzTHlzcHljbkpxb3ZGdGcrcnE2clpzMmJKejU4NFpNMlpzMmJKbHlKQWhNMmZPM0wxN2QyWm1wbEFvdkhqeDR2VHAwMCtkT21WZ1lGQlVWUFJCVjI3bmtIRkJVbVJrSkIzTW5EbFQyclVBQUFDMEYzdyszOFBEZ3hEaTd1NXVhMnNiRlJWMTZ0U3A1cjljSkJKbFptWXltMHBFUkVTb3FLaHMyTERoNmRPbkV2ZU11M2Z2ZnVyVUtWVlZWZnBRVVZHUjl0QWRPSERnb2tXTFBxam1WNjllT1RnNDBEcDM3ZHBGMnppNHU3c3JLeXQvLy8zM3MyYk5jbk56TXpBd0NBZ0lPSGZ1M01pUkl6L280dTBjNWlyQS84akt5bnIrL0RuOVA2ckI1bmtBQUFCeWlDN2tldkxreWNLRkN3Y1BIbXhvYUhqbnpwMnRXN2VxcXFvMk1Ya2dJeVBqOU9uVHo1NDl1My8vZmtGQkFkMVE2ZkhqeDIvZnZnMExDN095c3BvNWMrYStmZnM4UFQzSGpoM0xoRnBtVmk3MSt2WHJIMzc0UVVWRjVkZGZmeFdmUkR0dzRFQTdPN3ZHZWg5VlZsWUdCZ2I2K2ZrcEtDZ01IejQ4T1RtWjZWT21vNk56OE9EQkpVdVcxTlRVZUhoNHlPcmljdHpIaGY5Qjl4S2t2YVBGLzJjREFBQ1FXK1hsNVN0V3JMaDI3WnFwcVNsdFdhQ3Vybjc0OEdFdExTMVhWOWVkTzNmVzFOU0lueDhRRUVEM2V2RHo4L3ZsbDE5Q1EwTXJLaXEwdExTMmJObHkvdng1TnB2dDVlVWxGQXFkbkp3VUZCVFdyVnYzNXMyYjlldlhDNFhDK20rZG1abTVjT0hDZ29JQ0x5OHZpVWEvWThhTThmRHdxTDgwdkxxNitzQ0JBNU1uVDk2L2YvL1FvVVBEdzhQcmIwR3NyNi92NStlbm9xS3lZOGNPUHorL3lzcktsdnRwdFJmSXVQQmZ0YlcxekdvemlWWW1BQUFBOGlrdUxzN0d4aVkyTm5iczJMRkhqaHhodGh3ek1qSTZjZUpFdDI3ZEFnSUM1c3lady93Q3BaME5GQlVWWjg2YzZlN3VmdWJNbWFTa3BNOC8vMXhMUzh2VzFuYklrQ0grL3Y1UlVWRmZmZldWc2JFeC9ZVTdlZkxreU1qSUxWdTJpRVFpOGJlK2MrZU9yYTN0bXpkdlBEMDltLzY5WEZ0YlcxaFlTR3RUVWxLNmZmdTJob2FHajQvUHlaTW54YmNYNXZGNEVSRVJYMy85OVl3Wk04YU9IWHZ1M0xtZVBYdjYrUGhNbmp6Wnc4UGozcjE3c2hSMk1WY0IvaXMrUHA0MjhOUFgxeDg4ZUxDMHl3RUFBSkNtZS9mdStmcjZKaVFrY0RpY0gzNzQ0WWNmZnBEWWxzelkyUGpTcFV0dWJtNXhjWEgvK2M5L2pJeU01cytmUDNYcVZBY0hCd2NIaHdhdmVlVElFUjhmbjRFREI0cTNzUFgyOXJhenN6dDkrblJXVnRhdVhiczZkKzdNNC9IMjd0MGJGQlNrckt5OGI5KytCZ051V2xyYXBrMmJORFUxVlZSVVhyNThXVnBhU2ljWmNqaWN3NGNQcTZtcE1YRzhyS3lNRUxKdTNicm82T2pLeWtwbFpXVTZhOExZMkRnc0xPelVxVlArL3Y0aElTRWhJU0g5Ky9lL2RPbVNvcUppUy84c3BRQVpGLzZMV1cwMmZmcDBhZGNDQUFBZ05XVmxaWFoyZHJRRDdxZWZmdXJxNmlyZTExYWNqbzZPbjU5ZlZGVFVuajE3MHRQVHQyL2ZycUNnMEZqalhoOGZIejgvdng0OWVodzZkRWk4UFlLbXB1YVJJMGNjSFIzdjNyMGJFUkd4Wk1tUzU4K2ZuenQzcmwrL2ZyLysrbXRqTy9mMjdObnowYU5IZElhRG9xTGk2TkdqVjZ4WVFaOFNuODVMZDZ3Z2hJU0ZoWTBhTldyMjdOblRwazNUMU5Ta1R5a3FLaTVkdXRUZTNqNCtQdjdtelp1TEZpMlNqWUNMakF2LzlmcjE2eWRQbnREOUNiLzQ0Z3RwbHdNQUFDQTFXbHBhMXRiV3FhbXBYMy85dGFtcDZYdlB0N0t5bWpKbHl1Ky8vMTVVVk5URXpoVHo1ODkvL1BpeHQ3ZDMvVlppUFh2MlBIUG16Smt6WjVZc1dVSUlHVHAwYUdob2FJOGVQZXAzdW1Xb3E2cy9mZnBVSkJJSmhVS0pHOHdTMXE1ZCs5ZGZmeTFhdEtoWHIxNE5ucUNvcUdocGFXbHBhZm5lVDlxQnNDUm1mb0RjOHZQekN3c0xJNFJZV0ZpNHU3dEx1eHdBNkhnV0xseFlVbEpDQ0RsMTZwU09qbzYweXdFQXVZWTFaMEJvUzVUZmYvK2RqckhhREFBQUFEbzZaRndnaEpBLy92aURyamJUMDlPVHNSYlFBQUFBSUllUWNZRVFRbTdjdUVFSFZsWldMQlpMMnVVQUFBQUEvQ3ZJdUVBcUtpcisvdnR2UWdpTHhabzJiWnEweXdFQUFBRDR0NUJ4Z2NUSHg5UE9JOE9HRFpQb05nSUFBQURRRVNIakFvbVBqNmVEK252OUFRQUFBSFJFeUxqeXJxU2s1TkdqUjdRdHJvV0ZoYlRMQVFBQUFHZ0J5TGp5TGk0dWpnNUdqUnFscnE0dTdYSUFBQUFBV2dBeXJyeGpKaXBNbURCQjJyVUFBQUFBdEF4a1hMbjI5dTNiWjgrZUVVSTRITTdZc1dPbFhRNEFBQUJBeTBER2xXczNiOTZrZzlHalI2dXFxa3E3SEFBQUFJQ1dnWXdyMTVqSnVPaW9BQUFBQUxJRUdWZCt2WDc5K3RXclY0UVFKU1dsVHovOVZOcmxBQUFBQUxRWVpGejV4VXhVTURNelUxWldsblk1QUFBQUFDMEdHVmQrM2JoeGd3N1FVUUVBQUFCa0RES3VuSHI1OHVXYk4yL29SQVV6TXpOcGx3TUFBQURRa3BCeDVkU2RPM2ZvWU96WXNaaW9BQUFBQURJR0dWZE9QWGp3Z0E3UUZoY0FBQUJrRHpLdVBDb3JLMHRQVHllRXNObHNURlFBQUFBQTJZT01LNDhTRWhMb1lNaVFJWmlvQUFBQUFMSUhHVmNlTVJNVmNCTVhBQUFBWkJJeXJ0d1JDb1ZKU1VsMGpJd0xBQUFBTWdrWlYrNmtwS1R3K1h4Q1NOZXVYWHYyN0NudGNnQUFBQUJhSGpLdTNHRW1LbUQvWGdBQUFKQlZ5TGh5QjVOeEFRQUFRT1loNDhxWHZMeTgzTnhjUW9peXN2S3dZY09rWFE0QUFBQkFxMERHbFM5TTE3QlJvMGF4MmZpM0R3QUFBTElKS1VlK01CTVZ6TTNOcFYwTEFBQUFRR3RCeHBVamZENy8wYU5IZEl5TUN3QUFBRElNR1ZlT0pDVWwxZFhWRVVLTWpZMjF0TFNrWFE0QUFBQkFhMEhHbFNQb3FBQUFBQUJ5QWhsWGppUW1KdElCTWk0QUFBRElObVJjZVpHYm0xdFVWRVM3aGhrWkdVbTdIQUFBQUlCV2hJd3JMeDQrZkVnSEkwZU9aTEZZMGk0SEFBQUFvQlVoNDhvTEp1Tmk2d2NBQUFDUWVjaTQ4aUlwS1lrT2hnOGZMdTFhQUFBQUFGb1hNcTVjeU1yS3FxeXNKSVNvcWFuMTd0MWIydVVBQUFBQXRDNWtYTG1Rbkp4TUI2TkdqWkoyTFFBQUFBQ3REaGxYTG1BeUxnQUFBTWdWWkZ6Wkp4S0pVbEpTNkJpVGNRRUFBRUFlSU9QS3ZveU1ERG9aVjB0THEzdjM3dEl1QndBQUFLRFZJZVBLUG1haWdxbXBxYlJyQVFBQUFHZ0x5TGl5ajhtNG1LZ0FBQUFBY2dJWlY4WUpCQUptTWk3dTR3SUFBSUNjUU1hVmNSa1pHWHcrbnhDaXI2K3ZyYTB0N1hJQUFBQUEyZ0l5cm94Nyt2UXBIUXdlUEZqYXRRQUFBQUMwRVdSY0dmZmt5Uk02K09TVFQ2UmRDd0FBQUVBYlFjYVZjY2k0QUFBQUlJZVFjV1ZaVVZGUllXRWhJVVJGUmNYQXdFRGE1UUFBQUFDMEVXUmNXWWFidUFBQUFDQ2ZrSEZsR1pOeFRVeE1wRjBMQUFBQVFOdEJ4cFZsVEZNRjNNY0ZBQUFBdVlLTUs3TUVBc0dMRnk4SUlTd1dhOENBQWRJdUJ3QUFBS0R0SU9QS3JMUzBOS0ZRU0FneE5EUlVWVldWZGprQUFBQkFTa3RMOSt6WlUxMWQzY3p6cjF5NXNtdlhycnE2T29ualBCNXY1ODZkcDArZi90QUM4dlB6OC9MeVB2UlZIUkV5cnN6Q1pGd0FBSUQySml3c3pOZlhkKzNhdFNLUjZMMG5sNWFXYnRxMDZmSGp4d29LQ2hKUFhieDRNU0FnNENNS2NIUjBYTHAwNlVlOHNNT1IvSkdCekdBbTR5TGpBZ0FBdEJNT0RnNFBIanlJaVlrNWR1ellzbVhMbWo3NThPSERWVlZWeXNyS0VuRjI3dHk1dnI2K3RFbW94Rk5EaHc0ZFBYbzBIUXNFZ3NhU2RQMGJ3eXdXaThQaGZOUm5hcWVRY1dWV2Ftb3FIU0RqQWdBQXRMR1hMMS9ldkhtendhZjY5KzhmSHgrZm01dmI0STNZTVdQR0RCbzBpUDRlUDM3OHVJS0N3djM3OSsvZnZ5OSt6ai8vL0pPZm44L2xjdjM5L1NWZTd1am95R1JjYzNQemQrL2VOVmdEZlF1Skl4Y3ZYdnlRajlqZUllUEtwb0tDQXZxZnRaS1NVbzhlUGFSZERnQUFnSHg1K3ZUcHpwMDdtempoMUtsVERSNTNjM01iTkdoUWFXbnBxbFdyT0J6TzZkT24xZFRVVnExYXRXUEhqc0dEQjlQc08zLytmRU5Edy9EdzhOVFUxQTBiTm16WnNzWE16S3pCcXhrYkd5OWN1RkQ4eUtGRGh3UUN3Y3FWS3lVT2Z0U25iTmVRY1dWVFJrWUdIYUNqQWdBQWdMVHMzYnQzd29RSnpUejUwYU5IRGc0T2hKQ0tpZ29uSjZlY25KeE5tellOR1RKRUlCQjA2OWJ0NjYrL0Rnd003TldyMStyVnE0VkM0ZGF0VzdsYzdpZWZmS0t1cnU3bzZPanI2MnRoWVZIL210MjdkMSt3WUlINGtaTW5Ud29FZ3ZvSC85MEhiWStRY1dWVGVubzZIUmdaR1VtN0ZnQUFBRG5GNVhMVjFOU2FmeklkcEthbVBuNzgyTW5KeWQ3ZW5oQ3laY3VXdVhQbjZ1bnBkZS9lUFQ0K1BqczcrOGNmZjZRM2JsVlZWVDA5UFhmczJERnMyTERXL0J3ZEVqS3ViRUxHQlFBQWtDSTlQVDBMQ3dzZEhaMkhEeDlHUmthKzkveTFhOWRxYUdoWVdGajA2TkZqekpneEZ5OWVORFkySm9UY3VISGp6Smt6dlh2MzNyNTlPeUhFMnRwYVUxUHpzODgrWTE1NCt2VHBoSVFFRlJXVkJpLzd4eDkvREI4K1hQd0lqOGNUaVVUMUQ4cmVkbEhJdUxLSm1hdUFqQXNBQUNDaHNMRHcrdlhyU1VsSkpTVWxaV1ZsVFhTclBYRGdRTDkrL1Q3aUxjek16T2l0MWt1WExwMDVjNmF4MDJwcmEybUxBMmRuNTM3OStqR3IwR2pBcFUxd1ZWVlY1ODJieDd4azRzU0p6UytqZCsvZTF0Ylc0a2RPbkRnaEVvbVdMRmtpY2ZCRFBsekhnSXdyZ3lvcks0dUtpdWlDczU0OWUwcTdIQUFBZ0haazkrN2RNVEV4YmZaMk5qWTJOalkyOVkvWDFkV2RQSG55d0lFRExCYnJ4eDkvWkNZcWlEdHc0RUJtWnViQ2hRdUxpNHVabHFBUzh2UHpDU0YvL3Zrbm04MG1oSFRyMXExMzc5NzBLVjlmWHcwTkRZbVZPZGV1WFJNSUJOOS8vNzM0UVFzTEMvcHlXWUtNSzRQUzB0TG9vRy9mdnJMM255d0FBTURIS1M4djM3aHg0L1BuejV2L0VycGphSXU3ZCsrZXA2ZG5lbnI2bkRsemZ2NzVaMTFkM2ZybkpDVWxIVHQyak40U0RnNE9EZ2tKYWVLQ3pMWU9YMy85dGF1ckt5RWtPVG01cHFhbXFLam83dDI3NG1kV1YxY0xCQUtKZzFSYVd0ckFnUVAvOVlkckw1QnhaUkFtNHdJQUFOUW5IbkQxOVBSbXpwdzVZc1NJTGwyNmFHbHB0V1VacDArZi91V1hYMHhNVEU2ZlBqMXk1TWdHenlrcUtuSjJkaFlJQlBUaHNtWExacytlVFFnUmlVUXNGa3Y4VEg5Ly8ram82SkNRRUxxRFE1Y3VYZWh4ZDNkM0pnL1U5L1hYWDljLytQbm5uOHRTRXpGa1hCbUV5YmdBQUFBU1RwMDZSUU11aDhPeHQ3ZTN0YlZ0dmE4Nkt5c3JtK2pHUmUraG1wbVovZm5ubjMvKytXZjlFMmJPbkxseTVjcUNnb0xCZ3dmVEhaMTY5dXpaczJmUEhUdDJwS1dsQlFRRWlHL3RTKzhCRHhzMnJQNSt2d01HRFBqMTExOGxEcTVZc1VJZ0VCdytmRmppT08zaElFdVFjV1VRN3VNQ0FBQ0lLeWdvWUVMbk45OThRKytKdHA2S2lnb2ZINSttendrT0RtN3NLVDZmLy9qeDQyblRwbGxiVy8vblAvOWhqdXZyNndjRkJlM2F0Y3ZOemEwNVpYQzVYTHAyVFp5aW9pS2J6YTUvWFBZbU55TGp5aG8rbi8vbXpSdjY5OVErZmZwSXV4d0FBQURwWXhhWjlldlhyN1VETHAwdzhOZGZmelgyckorZm41K2ZYMmhvYUdNZEc0UkM0ZXZYcjdkdTNYcjc5bTN4NHc0T0RuLzg4VWRRVU5EWXNXUEYyNGRCZzVCeFpRMHowOGpRMEZEMi9rNEdBQUR3RWE1ZnYwNEhzMmJOYW9PM1k3RllUV3o5b0tpbytON3RJYnk4dkJxODdMWnQyNnl0clI4OWV0U2NqSnVmbjE5L2ZtMXhjYkZJSktwL25NZmp2ZmVDSFFzeXJxekJSQVVBQUFCeGhZV0ZCUVVGZE56OG5YWGJKMzE5L2Vqb2FHMXQ3ZWFjbkorZmYrVElFWW1EZEErSUJvKzNYSm50QWpLdXJFSEdCUUFBRUZkY1hFd0hCZ1lHamUwSDFwYmV2bjFMcHhSKzNNc2xBaTZmejZlM2VDVk9tejE3dHBLU0V0TlRqREZqeGd5QlFCQVZGU1Z4Zk8vZXZUMTY5UGk0a3RvblpGeFpnNHdMQUFBZ3JxeXNqQTZZdmxwdDc5ZGZmMzN4NG9XYW1scDFkWFZjWEJ5WHkvMDNnZkxpeFl1M2J0MmlMYzhpSXlPN2RldFdQekYvKysyM0gzUk5aMmZuajY2bmZVTEdsU2wxZFhYLy9QTVAvZnNjTWk0QUFBQWhoT2t5SzhWbEtnS0JJQzR1am82N2QrKytkdTNhQmpjMmE2YmEydHFvcUNpNlAwVzNidDAyYnR6WWNwWEtEbVJjbVpLWm1Ta1NpUWdoUFhyMHFOOG5Ed0FBQUtSaTNicDE2OWF0bzZtMCtWRjd6Smd4MTY5ZnIzLzcyZGJXMXRiV2xuWmd3UHJ5eGlBR3lSUjZFNWMyaTVaMkxRQUFBUEEvUGpTUHFxaW9HQm9hdHVBRkNTSFhybDM3MEpkMFVNaitNb1hKdUFZR0J0S3VCUUFBQUVCcWtIRmxTazVPRGgzMDZ0VkwyclVBQUFBQVNBMHlya3pKenM2bUE4eFZBQUFBQUhtR2pDdFRjbk56NmFEcDZUc0FBQUFBc2cwWlYzYThlZk9tcnE2T0VOS3BVNmQvMDVFRUFBQUFvS05EeHBVZHpJSXpUTVlGQUFBQU9ZZU1LenZRVkFFQUFBQ0FRc2FWSFdpT0N3QUFBRUFoNDhvT05BNERBQUFBb0pCeFpRZm1LZ0FBQUFCUXlMZ3lnc2ZqbFplWEUwSVVGQlE2ZCs0czdYSUFBQUFBcEFrWlYwWmtaR1RRQVRyakFnQUFBQ0RqeWdobU1pNG1LZ0FBQUFBZzQ4b0lORlVBQUFBQVlDRGp5Z2hzQUFFQUFBREFRTWFWRWE5ZnY2YUQ3dDI3UzdzV0FJQzJVMU5UMDdJWGZQYnMyY21USjVrL1ZKdWp1TGc0TGk2T3grTkpISyt0cmIxNjllcmJ0Mi9mZTRXYW1wcTNiOS9XMXRiV2YrclJvMGRsWldXTnZUQXVMbTdDaEFucDZlbk5yMVpDZm43KzJiTm5LeW9xNmovRjUvUDkvUHp1M0xuelFSY1VpVVQxZnhRQWJVOUIyZ1ZBeXlnb0tLQ0RIajE2U0xzV0FKQlRhbXBxSlNVbGhKREt5a29kSFowMmVNZTNiOTh1V3JUb3E2KytXcjU4dWZqeGUvZnVwYVNrTlBpU2I3Lzlsc1ZpTlhITjRPRGdDeGN1REI0OHVQbTNESzVkdSticDZibHAweVo3ZTN1Sk10YXNXYk40OGVJTkd6WTArTUtFaEFSemMzTVdpNVdRa1BETk45K2NPblhLMU5TMHBxWW1JaUxDMnRxYXpXYm41ZVhObXpkdjRjS0ZtemR2YnZBSzFkWFYrZm41VERoT1Nrb1NpVVJOVnp0aXhBZ09oOE04UEhIaXhOR2pSM3YzN2oxbXpCaUpNM2s4bm8rUHo4S0ZDOGVORzlmZ3BTNWN1TEI3OSs2N2QrK0tINHlQajErMWFwV1hsOWUwYWRPYXJnU2dWU0hqeW9LU2toSjZKME5OVFUxWldWbmE1UUNBbk9yYXRTdGQvMXBRVU5BMjg2WVVGUlYxZFhWMzdkcjE5T25UYmR1MmNibGNlancyTnZiNDhlTU52bVRac21VS0NvMys3cXVxcW9xTWpPemZ2Ly93NGNPYlg4YVZLMWZVMWRYbnpKa2pjVHc2T3BvUVltTmowK0NyL3Zyckx3Y0hCMmRuNS8vODV6L2l4M2ZzMkJFU0V0S2xTNWV4WThjK2ZQaVFFR0poWWRITVNoWXRXaVFVQ3BzKzU4R0RCMXBhV25SY1dWbDU5dXhaYzNQeitnRzNPYXFycTR1S2lpUU9uamh4Z2hCaWJtNytFUmNFYUVISXVMSWdQeitmRHJwMjdTcnRXZ0JBZm5YcDBvVU9rcE9UUjQwYTFRYnZxSzJ0ZmV6WU1SY1hsNnRYci83enp6L0hqeCtuTVpmZXk3eHo1NDZLaWdwenNyZTM5OW16WjhWZnZtUEhEb2tqOUh2Mmx5OWZ2amZqbmoxN3RrK2ZQdFhWMVptWm1ROGZQcHcvZjM1ZFhSMmRWTURsY3BXVmxYazhYbFJVVk0rZVBiVzB0SmpXTjFUbnpwMjVYTzdJa1NQbnpwMjdiOSsrb1VPSE1rK0ZoNGVIaElTc1dMRmk3Tml4OUVhdmdvTENCK1hGSlV1V09EZzROUGhVV0ZqWS92Mzd4WThjUDM2OHZMejhwNTkrb2c4ek16T3JxNnVaWitrRWhwS1NrcWRQbjRxL3FrZVBIcHFhbWcyK1JXWm01dTNidHkwdExmUHo4NW5mVGVKNjllcWxycTdlL0k4RDhOR1FjV1VCTWk0QXRBY2pSb3lJakl3a2hFUkdSdHJiMnpOM1ZWc1ZsOHZkdDIvZjFxMWI5ZlQwbUhmTXk4dmpjcm02dXJyaTB4TEV2NkJuQ2hhLzYxbGRYUjBhR3FxdnJ6OWx5cFQzdnErV2x0YTVjK2UyYnQxS0g1NDdkKzdjdVhOMC9OTlBQems1T1YyL2ZyMjh2THk4dlB6enp6K1hlSzIvdi8vNDhlTUpJUnMyYk9Cd09NYkd4a3lJRkFnRXMyZlBYckZpQlNGRUtCUkdSMGQzNzk3OTFxMWJFbGVZTkduU3RXdlhxcXVyNlFzaklpS1NrcEpHang1TkNOSFUxR3lzd1k2MnRyYjR3L0x5OHFDZ29DKysrR0w0OE9FQ2dZREQ0V3pjdVBIQmd3Y1NyNHFNaktUL1doaytQajcwN3pCMDc2Rzh2RHo2TDBKYld6czRPSmdRRWhNVEV4TVQwMkFOd2NIQkgzZlBHT0JESWVQS0FtUmNBR2dQUHYzMFUwMU56Zkx5OHNyS1NsOWZYMmRuNTdaNVh6YWJMVDVkdGJTME5DRWhvWC8vL2hMemJ1bkR1cm82WnE2Q2xaV1ZsWlVWYzhLT0hUc0lJUnMzYnF5ZlNwdGdaMmZIL05sYlZGUjA4dVJKT2c0TUROVFUxRnkxYXBYNHliZHYzNzU1ODZhaW9pSWhoTjVTN2RxMTY1a3paN0t5c3VqMDF1N2R1L2ZxMWV2QWdRTjJkbmJQbnorbjY5WHEveVRqNCtOMzc5N056Qk00Y3VRSXJad1FrcFdWOWNjZmZ6UllLck5iRUhYdzRNSEt5c28xYTliUVl1N2R1K2ZnNE9EbzZNaWNVRjFkdlhyMTZva1RKOXJaMlltL3NLaW82TFBQUG1NZTB2SFVxVk4vK09HSHMyZlB6cHMzcjhIcEdmSHg4VWVPSEtHZkhhQU5JT1BLQW1SY0FHZ1BGQlFVN096c2FONjZmdjI2dnI2K3JhMXRxNzZqcDZkbnQyN2RsaTFieHNUWjJ0cmE5ZXZYdjN2M2J1SENoUkluZCtyVWlSRGk2dXBxWW1KQ0NKazdkNjZlbmg3ejdLTkhqNDRmUDI1cWFqcGl4SWppNHVMRzNsRlJVVkZEUTBQOGlJMk5EVE94NGZuejV6VGp4c1hGUFgzNmRNV0tGWXNXTFJJL3VieTgvT2JObTBwS1NvU1F5NWN2TThkemMzUHA1QXBtVGNXMGFkUDgvZjNwUFZFMU5UVjYwTkxTMHNURVpQLysvZHJhMmpkdTNCQUtoVEV4TVQvLy9QT1pNMmVNalkyVmxKUzJiZHQyNWNxVksxZXV2UGRIUjl0SE9EZzRHQm9hNXVYbEJRWUdHaG9hVHAwNlZmeHVONTE2MGIxNzkwbVRKb20vdHJpNE9EQXdrTjY5am95TXBHTWRIWjFmZnZsRlhWM2R4Y1ZGVzF1YnorZExyQTk1L3Z3NUlRU0xScUROSU9QS0FpYmpNcFBoQUFDa3dzYkc1dGF0Vy9RTDlLQ2dvT3pzN0VXTEZ1bnI2N2ZHZTlYVzFqNTgrUERFaVJOLy92bm5yNy8rcXFHaGtaYVd0bW5UcG9jUEgwNlpNcVgrQ3JBdnYvd3k4djhqaE15Y09aTjVxcXlzek5uWldTZ1VKaVltZnZycHAwMjg2Y1NKRS8zOC9Kb3VUQ2dVN3RxMVMxdGJlOG1TSmZXZklvVFFqRXRYcEFrRWdwMDdkd1lGQlJGQzdPM3RwMHlaMHJkdlg3b2lqZllyNEhLNXRFbEZSVVZGWldWbDc5Njk2VU02MVpoZWlzdmxNamw0MmJKbDRsMG16cDQ5eStGdzVzMmJSd2k1ZS9mdXBVdVg2SjNValJzM0NnUUNWVlhWdzRjUEp5UWs4SGc4RHcrUCt0TTVHcVNqbzBPbkMvLzIyMitFRURvT0RRMzk2NisvTm0zYXBLMnRYVkpTWW1WbHRYejU4bSsrK1laNUZXMytRQXNHYUFQSXVMSUE5M0VCb1Axd2NYRnhjbktpZ1NZMk5qWTJOdmFUVHo3UjE5ZlgwOU5yTEVMMTc5Ly9JNWJoS3lvcW5qaHh3dFhWTlRJeWN2NzgrWDUrZmdvS0NsbFpXYmEydHV2WHIyZXpKUnZBZCsvZVBTSWlnc2ZqQ1FRQzJvaUdIcStycTNOeGNjbkp5ZW5mdjc5RWl3TUo2OWV2YjA1aE5UVTFVNlpNNmRxMWEwbEppWWFHaG5nbGRYVjF0SEw2c0xpNGVPM2F0VWxKU1FzWExnd0pDUWtPRHZiMTlmWHc4SmcrZlRveit5SW5KNGZlYjZiM2V0L2JJRkpGUlVXOGNkdmR1M2ZaYlBhMzMzNUxZejJUN05YVjFkbHM5cWxUcHdRQ1FWbFptYTJ0N2ZEaHc2dXJxK25OWTRyUDU5TTczT0lyMVFZUEhreHY2eFlYRjlNR2JkSFIwWk1uVHg0OWV2U1NKVXZvN2ZOVHAwNlZscGIyNzk5ZjRzZlNVaGwzNTg2ZGhZV0Z6VCtmemh1bU5mLzdkNGVPQWhsWEZqRE5jWkZ4QVVEcTlQWDFmWHg4dG0zYlJwY2lFVUtlUEhueTVNbVRKbDR5YmRxMGoyczF4ZVZ5OSt6Wm82ZW5GeHNicTY2dXJxT2o0K2ZubDVXVmRmMzY5U1plTlh2MmJHWXNFb25jM2QzajQrTUpJYnE2dWpObXpHamloWTAxcWExZmxaT1QwN05uejJiUG5yMXc0Y0oxNjlZeFR6SDNNa1VpMFlVTEYzYnQyaVVTaVFJQ0FxcXFxa0pDUW5idDJuWGh3Z1VYRjVjLy8veVR3K0VzWGJvMEtDam84ZVBISTBhTUlJUThmdnlZRURKZ3dJQUczelE5UFowdU5YdjY5T25GaXhlWjQyL2Z2dVZ3T09KSDZOeFpYMTlmSlNXbHVycTZPWFBtS0NnbzBOWUtQQjZQVGpWaEtDa3BQWHYyN05telo4eVJyNzc2aW1iY3ExZXYwcjh0ckZtenhzTENZcytlUGU3dTd2Uis4NGtUSjBhTUdERng0a1NSU01STUk2R0p1VVhtS3R5NWMrZmo5djVvem40Y0lET1FjVHU4MHRKUzVpL0hhTWdDQU8yQmtaR1JyNjl2UkVURXRXdlg2TjNIcGpXOUtjTjdYK3Z1N3Y3OTk5L1Q2YmFwcWFsTXI0UEdNQmxYSUJEODhzc3ZZV0Zoa3lkUFRrbEpxYXFxZXZUb1VSTXZwSkZPd3BrelorTGk0dWhZL0RhaHNiSHhtREZqamgwN05tREFBR2JpQkwyUHE2U2tkUGZ1WFhkM2QzTnpjeTh2TDMxOS9YdjM3cW1vcUtpcXF2cjQrQmdZR0xCWXJLTkhqK3JxNm9hRmhTVWxKZEZKdmZTbXFYaFRNNkZRU0wvSGMzSnl5cy9QdjNyMXFsQW92SEhqeG8wYk55U0tkSE56RTM5b1ptWkdBL0hSbzBkZnZIaHg4T0JCMm5LaFU2ZE9UZjhFR0NLUjZPelpzL3I2K20vZXZEbDA2TkQzMzMvL3pUZmZIRHAwU0YxZC9jU0pFNldscFd2WHJnME1ESXlMaTZPZEZwaDhqL200MEdhUWNUczhacUlDZGpnRGdQWkRXVm5aeHNiR3hzYm0rZlBuK2ZuNVpXVmw1ZVhsalcxUElQR2w5b2NTQ29VMDRCSkM1cytmUDNqd1lGdGJXMmRuWjRsbFowVkZSZGJXMWtPR0RLRVBhMnRyVjY5ZUhSMGRiV1ptdG1mUG5pKysrQ0lsSllYT1cvMGdrWkdSVEVZWDMyT014V0o1ZTN2UG1UTm40OGFOQXdZTW9BdmQ2QzBKWldYbGNlUEcrZm41ZmZiWlp5d1dhKy9ldlhGeGNYRnhjVFJvaW5kUkdEMTY5SzFidDJwcWFwU1VsT0xpNG5yMzd0MjVjMmM2Z1hqcjFxMjNiOSttRzh0MTZ0U0phZGJtNXVZbXZ0QnQ2ZEtsSEE0bklDQkF2R2JhV2VMcDA2Y0hEeDZjTld1V3BhWGxoMzdxNk9qbzlQUjBSMGZIWThlT1dWaFkrUGo0Yk55NE1TOHZUMGRIeDkvZjM4ckt5dFRVdEtpb0tDRWhJU0lpWXZyMDZmUW1zZmc4alg5ajNMaHhIenBYZ1hhdW9EODlrQlBJdUIwZUp1TUNRSHRtYkd4c2JHemNxbTl4N3R5NVM1Y3ViZG15WmNDQUFVcEtTc09IRHg4MWF0U1pNMmNjSEJ4VVZWV1owL2J1M1Z0YlcwdG5wdEtjVjFwYU9tN2N1SU1IRDlKME9HellNQThQanliZXFINnZCdHJ3VmJ5dndxeFpzNWludExXMXZieTg2R1ptRnk5ZVZGTlRvL2N5RlJVVmk0dUxDd29LUWtORGhVSmhVRkJRbHk1ZGZ2LzlkK2FGaG9hR1ptWm1kSWxiZEhUMHpaczN1M2J0K3ViTkd5Y25KNmI0SzFldURCdzQwTlRVTkRvNjJzdkx5OFRFSkRzN20vNHVFTi9JamViditsdTdsWmFXT2pzN3E2dXIyOXZieDhiR3ZucjE2dVhMbDJ2V3JFbE1URXhQVDIvaWgyQm5aNmVob2JGbno1NEpFeVl3OTFZc0xTM056TXcwTlRYZDNkMEZBb0c1bGwzT0FBQWdBRWxFUVZTcnF5dWRFVEY0OE9CZHUzWk5uanlaeStYU2ZOOGlYWk4vL3ZubkR6by9JU0dCL3B2VjFkWDk5KzhPSFFVeWJvZUhqQXNBY2k0Mk5qWTVPWmxaUTBaM1liQzN0Ly8xMTE4M2JkcEVqOXk5ZXpja0pHVFNwRWxNR3l3V2k3Vjc5MjV0YlczbTIzTVZGUlY2dDdVeHpXdzdJRzdNbURFTEZpeUlqNC9QemMwMU5qYW05eks1WE82elo4KzJiOTlPZTlDeVdLeUNnZ0w2a0I2eHNiR2hHZGZLeXNyVDB6TWdJSUQycG1DbUM2dXBxVjIvZnQzUTBEQXlNcEwyWnlDRTBJemJ1WFBuc0xBdzVwYTV4SHhjUlVWRm1zSlBuejZkbVpsSk15dDlTazlQYi9QbXpSRVJFWkdSa2VMN3d6SHE2dXBxYTJzdExTMGZQSGp3OHVYTHpaczNpNmRoVFUzTnFLaW84K2ZQdTdpNE1KMDBWcTVjNmVUa2RQTGt5ZVhMbC9ONFBEYWJqZjY0MEdhUWNUczhaRndBa0djVkZSWDM3dDBiTW1TSStPWmVwcWFtdHJhMnAwNmRHang0OE55NWM1OCtmZnJqano5MjdkcFZZcXF1eEIrYmhZV0Y0ZUhoVGJ3WHZRdjdvVnhjWE5hc1dVTzc2dEtkY3BXVmxZY09IWnFjblB6Z3dZUEZpeGU3dXJvdVhicVVubnpyMXEzbHk1Y3pPeXlvcTZ0LytlV1hKMCtlZlBqdzRmang0OFVYbkJrYUdrcThVVnBhR292RkdqQmdnS09qby9oV0Y4eHF1YnE2T2pVMU5acHhSNDRjT1dYS0ZDTWpvejU5K3ZUdDI3ZFBuejdNaWc0TkRZM0V4TVQ2SHlRb0tJaHVrMEhYazQwWk0wWTg0NWFWbGExZHU1YWVGaEFRd09mem1SWVdSNDRjbVRkdlhsVlZWZHRzZlFkQUllTjJlTWk0QUNEUDR1UGphMnBxcGs2ZEtuRjgvZnIxVDU4K1hiOSsvZlBuejBORFF6a2NqcSt2ci9pbUQvV2xwNmQvNkpmZ3pTRitnN215c3BLNVJWcFRVN05od3daRlJVVm1PbkpKU1ltSGg0ZUppWW40N211TEZ5K20rMG93T2JneEtTa3B4c2JHbXBxYWRCVmEvZDNSdkx5OHpwOC9UOGZtNXVZZjE4dUMvcnJ4OGZHUk9LaWxwV1ZyYTF0UVVOQzllM2NORFExTlRVMU5UVTBORFkzOC9QeWRPM2NtSnlmemVEeGtYR2hMeUxnZEhqSXVBTWd6Mmlac3lwUXBFc2U1WE83ZXZYdG56SmhCZCtFNmNlTEVKNTk4MHZTbHpNM05EeDgrM01RSjRodllmcHlTa2hJbTR5b3BLVzNmdm4zLy92Mk9qbzZEQmcxeWNIQUlEZzR1THk4L2V2UW9zNGhOSUJCNGVYblI4ZTdkdTRjTkd5YXh5eHFqb3FJaVBqNWVZbHUxNXFpdXJrNU5UVTFKU1VsSlNXbHdEOTRHaVFkM0J0MU11TDRaTTJab2FXa2RPSENnc2VJQldnTXlib2VIakFzQWNxdWlvaUl1THM3WTJGamlpL3VxcXFyUTBGQS9QNy9xNm1vREE0UHM3T3lWSzFjdVc3WnMvdno1dEhkQmcxZ3NWb1BSamFxdHJlWHorZlVYYnprNE9EVFlWNkcrMTY5ZnA2ZW5EeG8waURsaWFtb2FIQnljbUpqbzV1WkdieUhiMk5oMDY5YU5QaXNRQ0Z4Y1hHN2V2RGw1OG1RTkRZM3c4UER2dnZ2TzE5ZFhQQ20rZS9lT1ZuNzE2bFUrbjkvOHpaTXZYYnIwOE9IRDVPVGs1OCtmMHhrRmhvYUdXbHBhelh6NUI5SFMwaW9vS0hqeDRzWElrU05iNC9vQURVTEc3ZGpldlh0SFY2cHlPQncweHdVQWVSTVRFOFBuODVuV1Z5S1I2T0hEaCtIaDRWZXZYaTB2TCsvZXZidVBqOCtNR1RPdVg3L3U1ZVcxZS9mdUF3Y09USmd3NGZQUFB4ODFhcFNCZ2NGN3I1K1Nrbkx1M0RrMU5UVU9oL1BvMGFPYW1wcCsvZnBKbkROKy9IaG10WDVwYVdsVVZCVHpWSGg0K1AzNzk1V1ZsVGtjRG8vSGk0Mk5yYXVybXpoeEluT0NTQ1M2ZCsrZXI2OXZkbmEyc2JHeHFxcnFwVXVYNHVMaWZIeDhCZzBhdEhyMTZqdDM3bGhZV096ZHU1ZkQ0WlNWbGNYRnhWbGJXM3Q3ZTV1Wm1ibTR1RlJWVlNVbUpyTFpiQlVWbGQ5KysyM3ExS25NaHpwOCtIRDlQWWVGUWlHVGo0T0NnbDY4ZUdGaVlySjQ4ZUtSSTBlYW1wclNUeEVjSFB6dTNic0cxOTQxbmVBbE9EczdsNWVYYTJscHFhcXFWbFJVME8yQ3YvamlpK1pmQWVCZlFzYnQyR2huUkxvZVZ0cTFBQUMwdGJDd01FTEk1NTkvVGdoSlNrcGF1WEpsVVZFUklXVGd3SUV1TGk0Mk5qWjBGZi9VcVZNblRacDA4ZUxGVTZkT1JVZEhSMGRIR3hrWm5UOS92c0h1QWVKVVZWVkRRMFBwV0YxZGZkS2tTWTZPamhMbkxGKytYTHgzbUhqRzVmUDVGeTVjWUI0cUt5c3ZXTEJnK2ZMbGhKQm56NTZkT0hIaTVzMmJoWVdGdXJxNmJtNXU5dmIyaW9xS1VWRlJJU0VodGJXMWMrYk1lZjM2dFpXVmxiZTNOKzM4c0cvZnZ2WHIxMSs3ZG0zeDRzVmhZV0hGeGNXcHFhbWFtcG9yVnF5Z3pWODNiTmpBdk5lVUtWT21UWnNtVWVybHk1ZVRrcExvZVAvKy9aMDdkeGJ2clNaZTU2cFZxK29mVDB4TWpJMk5iZm9ueGxCWFY0K0ppV0ZXNmVucjY5dmIyek05SEFEYUFESnV4MVphV2tvSFRYejdCZ0FncXp3OVBXTmlZdWkzL3lOSGpody9mcnlPanM2MGFkT0dEaDBxY2FhU2twS2RuWjJkblYxcWFtcE1UTXpNbVRQZkczRHBobTJQSHo5bXM5bHNOcnYrczliVzFoWVdGa3lmTE5vTVdIemIyL256NTgrYk40L0g0L0Y0UEpGSXBLT2p3OHhxVUZSVXZIejVzcW1wNmJwMTY2Wk9uY3IwTDdPeXNyS3lza3BPVHE2c3JIUjNkMSt5WkFsek5TNlg2K1BqWTJwcW1wS1NZbUppSXJHdFEzUjBORFBSb3JHOXlzUjNLbTdpTnJhU2t0S3laY3ZxSCtkd09NM1B1SjZlbnA2ZW5pS1JpRTd3cUQvSEE2QzFzVDdvcXdkb2IrTGo0K2x5aExGanh6WTIyUjhBQU5xaHB2c01WRlJVWUFaYVMySDJnREF6TTJ0Nm13K1FKUTM4eFJRNkVHYXVBck9QSlFBQWRBaE5OOUpDd0FYNGw1QnhPelprWEFBQUFJRDZrSEU3Tm1SY0FBQUFnUHFRY1RzMlpGd0FBQUNBK3BCeE96WmtYQUFBQUlENmtIRTdOaWJqNnVqb1NMc1dBQUFBZ1BZQ0diY0RFNGxFeGNYRmRJeU1Dd0FBQU1CQXh1M0F5c3ZMNlVCVlZSWHR0UUVBQUFBWXlMZ2RHTFBKR1c3aUFnQUFBSWhEeHUzQXNPQU1BQUFBb0VISXVCMFlNaTRBQUFCQWc1QnhPekJtcmdJeUxnQUFBSUE0Wk53T2pHbXFnSXdMQUFBQUlBNFp0d1BEZlZ3QUFBQ0FCaUhqZG1CbFpXVjBnSXdMQUFBQUlBNFp0d05qK3VOcWFHaEl1eFlBQUFDQWRnUVp0d05qTXE2NnVycTBhd0VBQUdpbm1HMlNoRUtoVkFxb3JLd3NMQ3lzZjd5OHZQelpzMmM4SHErSjE2YWxwZkg1L05hc1RtWjFtTTJ4U210cWJ1YS8vcXVrTUxta0tMZXFzcERQSytUenFnVUNhZGNsVlphZjBuLzIraU5TMnFWOHBFNUtTcU4xOUVicDZzM29iakJPcjZ1MHl3RUFBQm1rcTZ0TEIwVkZSVzMycHJXMXRjbkp5YU5IanlhRUhENThPQ0FnNE9uVHA0U1FuSnljek14TUN3c0xRa2hjWEp5TGk4dStmZnVzckt3YXZBaVB4MXV5WkltK3ZuNTRlRGc5a3B1YisvYnQyOGJlMU1EQUFOdENNVHBBeG4xWVVuVHcrWk1UcjE3d2hQS2RhR1ZSU1UzTjczbTV2K2ZsN25pYzNFV1orNlZCbjIrTVRFWjAwcFYyWFFBQUlEdTZkKzlPQjNsNWVXMzJwdjcrL3Z2Mzd3OEtDakl6TTJNTzhuaThIMy84TVNjbkp5b3FTa2RINStIRGgydzJlOHlZTVkxZDVNcVZLMlZsWmV2WHIyZU9CQVVGSFQ5K3ZMSHpkKzdjT1h2MjdCYjlIQjFZdTg2NGowcUxOenhNdkp5YkplMUNvQzBVOEhtSFh6dzkvT0twWmJjZXY1bU9OZEhVbG5aRkFBQWdDNVNWbFEwTkRUTXpNNnVycStQajR6Lzc3TE0yZU5PdnYvNzY2dFdyenM3T1lXRmh6TUd0VzdlbXBhWDUrL3ZUdTYwSkNRbERodzdWMW03NDk1MUlKQW9NRERReU1ySzJ0aWFFVkZWVnFhcXEwcWNDQXdNbFRzN0t5dnJsbDE5YTh3TjFQTzAzNDE3NDU5V1N1emVyNUh3MmdseUt5Y3Y5NUdyb3hzRWp0Z3cxbFhZdEFBQWdDeVpObWtSellVaElTTnRrWEM2WHUzdjM3dkR3Y0NiQ0NvVkNSVVZGZDNmM3NXUEhFa0l5TWpMUzA5TW5UNTRjR2ZrL0V3N1YxTlFtVEpoQUNMbCsvWHBHUnNhaFE0ZlliUGJqeDQ4WEwxN3M3dTVPejZGWEVJY09TL1cxMDR4NzRQbmpsWWwzcFYwRlNOUFcxTC8vTEhwN2F1d2tIV1d1dEdzQkFJQ09qY200MmRuWisvZnZYN2x5WmF1K1hYNSsvcmx6NXdnaHFxcXFmbjUrU1VsSlFxSHc0TUdEdXJxNnhjWEZmbjUrVGs1T2x5OWZKb1RFeHNiR3hzYUt2OWJBd0NBNk9ycXVybTd2M3IxanhvejUvUFBQQ1NHSERoM2k4L25EaGcxTFMwdHIxY3BsU1h2TXVNY3ludjJJZ0F1RVJMM0pHUmwxS1dyaXRJRmFtTGNBQUFBZlQwOVB6ODdPN3N5Wk00U1FpSWdJUHAvLzAwOC9zZG10MVYycXJLeU1SbGhDU0YxZDNldlhyd2toekJFMU5iWEZpeGVmUG4zYTJOZzRPRGlZSG56Ky9MbURnOE8zMzM2N2JOa3lPaHNoS3l0cjc5NjloSkRVMU5TWW1Kamx5NWNiR1JtMVVzRXlxZDFsM05zRmVVNFBib21rWFFhMEUxbVZGVGEzb3U5OVlhMnRwQ3p0V2dBQW9BTnpjSEM0ZCs5ZVZsWVdJZVRHalJ1cHFhblRwMDhmT1hLa25wNmVscFpXeTc2WHNiRnhkSFEwSWFTa3BNVFoyZm4xNjlkc05udk5talhqeG8yakxlMFBIejVjVmxhbW82UER0RUdvcXFvaWhQVHIxMDliVzV2UDUrL2Z2MTlUVTlQWDE3ZXVydTc1OCtmZHVuWDc0WWNmbU92NytmbEp2R01UelJia1Z2dkt1UDlVVnRqY2lxNFRJZUxDZjZXVmx5NitGM2ZsczZuU0xnUUFBRHEyYmR1MmJkNjhPU01qZzA0bkNBd01yTDk0UzhKdnYvM1d2My8vajN1N0owK2UvUGpqajBLaGNPclVxZGV2WC9mdzhGQlhWOSs3ZHk4TnI0U1ExNjlmQzRWQ2VqczVOemVYRU5LalJ3KzZTTTdTMHJLc3JJekQ0ZVRtNW1abFpmMzIyMi9NZ2pOQ3lOR2pSeVhlUzREMVMvVzByejBnVG1XbUYvS2I2b1FNOHVscWJ2YmZ4UTEwendZQUFHZytYVjFkSHgrZktWT21OUDhsSHplZmdjZmo3ZHk1Yzk2OGVhcXFxbWZPbkRFd01HQ3oyZWZQbjFkVlZWMndZRUZZV0JpWHkxMjhlREdmejA5UFQ2Y3ZTVTFOSllRd2Vkckh4eWNnSU1ERHc2T2dvR0RHakJsVHAvN1BqWjdFZWtKQ1FqNmlUdG5XampKdVZWM2R6cWNwMHE0QzJpbVAxTCtrWFFJQUFIUjRTa3BLUC8zMDA0a1RKeFl0V3ZUSko1OTA2OVpOUlVXbHhkL2w0c1dMQVFFQnRyYTJaOCtlMWRQVFUxSlNVbE5UNjlHalIwaEl5S2VmZmpwczJMRExseS9QbXplUEVKS1VsRVJmOHVqUm83NTkrMHIwRWR1eVpZdFFLTnkwYVZPTFZ5Z1AydEZjaGVPdlhwVFVZTGM2YUZoNFR0YXJpdkkrNnByU0xnUUFBRHE4enAwNzI5dmIyOXZidDlMMTU4NmQyN2R2WDdxNXc1SWxTN3AxNjVhWW1FaFhtekZUYWZYMDlEcDE2blRqeG8wRkN4WmtaMmRuWkdSODlkVlg0aGM1ZGVwVWVIajQwYU5IYWZEbDhYaGNMaG9OZllCMmxISFBaR1ZJdXdSbzE0SmZ2ZmhseUNocFZ3RUFBUEFlZVhsNTJkbloyZG5aYjk2OHVYLy8vc1NKRTJrck1jck16TXpRMEpETlprK1lNT0hhdFd0djM3NmxMWExGZC9TOWZ2MzYxcTFiZFhWMUwxMjZkUERnd1p5Y25KcWFtai8vL0pNK1N4T3p1T3pzN0xiNmNCMUdlOG00cnlySzR3dmVTTHNLYU5mT1pHWWc0d0lBUVB1WGtwS3lmZnQya1VqRTQvRVVGQlR1Mzc5Ly8vNTl1blVaajhmejh2SXlORFNrdDN2cG5WcTZ0ZStubjM3S1hLR3Fxb3JOWnF1cHFaV1ZsWm1ZbUV5ZE9sVzhjVmpyM1lHV0plMGw0LzVSMEhaYlNFTUg5ZXhkR1U4ZzRISTQwaTRFQUFDZ0tkYlcxdGJXMWdjT0hEaDQ4T0RwMDZlSERoMUtqKy9ldlRzb0tJakpzdWJtNWdNR0RLQXRjdGVzV2NNUit3VTNhOVlzYTJ0clRpTy84cTVjdVNKeDVPWExsNnRXcldxMUQ5UWh0WmVNKzZBSWZkM2cvZjRzZWp1K1N6ZHBWd0VBQVBBZUdSa1p2cjYrdlh2M1ZsZFhwMGNlUG54NDdOaXhSWXNXZGV2MmY3L0lXQ3lXdmIzOXBrMmJsSlNVRml4WUlQNXlCWVgvU1dpNXVia3BLU25tNXViMG9iR3hzY1Rib1hkWWZlMGw0eVlWSStQQysrVldWMHE3QkFBQWdQY3pORFQwOVBROGZQand0R25UTEMwdHJheXNQRDA5VFV4TVZxOWV6WnhUVkZSRWw2RFYxTlRzM0xsejY5YXR6Rk9abVpscGFXbHBhV21QSHo5T1RVMHRMaTZtVzFkSTZkTjBTTzBsNC81VGhld0M3L2V1dGxiYUpRQUFBTHdmaDhPWk0yZk9yRm16d3NQRFBUdzhZbUppQ0NIT3pzN0t5diszYldkUlVaR0RnME51YnU3MzMzOGZFeE56N3R3NUZSVVZOemMzRm90RkNIRnhjVWxKU2VGeXVVT0hEcDB6Wjg3UW9VT0hEQm5TczJkUEtYK3FEb1VsYWgrYmlyRkNKSGZzQUtodng3RFJyb09HUzdzS0FBQ0E5K1B6K1Zldlh2WHo4OHZLeWhvL2Z2eUxGeS95OHZMNjllc1hGQlJVVmxiMjNYZmY1ZVRrckZ5NWNzV0tGUVVGQlFzV0xNakp5VEV6TS9QeTh1clJvMGR5Y3JLQ2dzTEFnUU9aU1F2RGh3OG5oTlRXMXRiVjFkWHY2VXRYc3lrcEtYRTRuUFBuejRzdlVKTmI3ZVUrTGtCejhJU1lid1FBQU8zZGd3Y1BqaDgvZnZ2MjdlcnE2b0VEQng0K2ZIank1TWs4SHUvRWlSUHA2ZW14c2JFN2R1eW9xYW41NmFlZm5KeWNDQ0ZkdW5RSkRnNWVzV0xGZ3djUGJHMXRZMkppYUtJVnQzVHAwbWErZTZkT25WcmhNM1U4eUxnQUFBQUFMYW1zckN3aElXSEtsQ2xmZnZtbHViazVuWDdBNVhLLytlWWJ1cm1EdXJxNmo0OFBzNGFNRU5Lelo4OHpaODVzMjdadDBLQkJEZTcxNE96czNMWWZvc1BEWEFYb1NEWVBHWWtXdVFBQTBNNEpoVUtCUUtDb3FOallDUlVWRlV5L0JXZ2x1SThMQUFBQTBKTFliRGFielc3aUJBVGNOdERVdndBQUFBQUFnSTRJR1JjQUFBQUFaQTB5TGdBQUFBRElHbVJjQUFBQUFKQTF5TGdkQ1l1UVBtb2FuZi8vRmlrQUFBQUEwQ0QwVmZnQUtoeE90ZUREOWlEUVVsVDBNeHZQUER5Zi9lcjhQNjhremxGZ3NlcWE3T0RHWWJIOHpNWVA2NlR6aVZZblZZNkNUOXFqTlg4bGZHRHQ3NmZBWW0wWmFocVNtWjVhVmlMeGxBcUg4NjJSU1dER3MvSTZiS1VMQUFBQUhRQXk3bjlwS0NocUt5bHBLeXJwS25OMWxibGR1Tnd1WEpWdVhOWHVLcW85Vk5WNnE2bDNWdWJPaXI5K05UZTcvbXNkK3ZTZjA4dlE5dmFOR3FGUS9MZ0tSOEcyZHovbTRmOWo3NzdqbXJyNlA0Q2ZMTUxlTWlyTHFpZ29MaFN0azRwN2IwV3RvMkQxUjkyMXRuVVVSeDFWaTFUY1dxa1ZwVTU0VkZ3b1JTcUtteUhpRmtHV2dPeVJoQ1MvUDg3VCs5d21FRkhSa1BCNXY1N1g4N3E1dWJuM0JGUDQ1Tnh6dnVkQmNaRkN4aFZ3T0plOGhzVG1aaTlMdkNXdEllbEs1WEpMb1c1SDgwYjA0VGlIVDVVekxwZVFNNThQVlBIdUtxUlZJMk1pVlJ3d3Y2WGJENjNhL2RDcTNhWHNqRjhmM292SVNKTVJvc1Bsem1qV2NtbXI5clo2K3ExTXpMNjY4YmVLTXdBQUFBRFVFdzBvNDdZd012bkdwWTB1ajZmTDQrbngrQVo4dmdGZllNam5Hd2wwalBnQ0k0R0F4K0c4OFNTN1BYcTBpamhhSUJZemUzZ2N6b2IyblJlMmRDT0VITzd1TmZidmk2bzdaUlVFZGVyV3c4cW1oNVhOWjQyc3ZhOWN5cXFzcVBhd1BVOVNodHM1MG0wN2ZZUDJaaFozQy9MWkIzQTVuUDYyZGlvdVZGWlZwZUxaeG5yNi9tNGQ2TGFYVGVObVJpYVJXUm1WTXVucU5oMFh1N2FsKzJjMGEzbjR4ZE5MT1ptMWYzY0FBQUFBYXRHQU1xNjlnZUdNWmkzZjh5UzJldnFCN2wyblhvdG05aXh2M1lFR1hFTElDRHVuUDdwK1BqazJTbGJ6R2RobU5uT1oyY3lGYnZleXNqM2ZlMUM3TThmcGF5LzBIdFRWMHBvNVVpRitYK3MvdkVyMnZ5VHRFM2Y1dU5JUWlOcmpFTExEbzdzaC8zL0xzWHh6SjY1U0ppV0ViRXhKbU5Hc3Babk9mMGNBNyszU3M4UFpFK3lJRHdBQUFGQVBZYzdaMnlrVWk5M05MVjJOVFprOUcrOG5YTTkveFR6MGRteTZ0Vk8zMnB5cXY2MWRVTWV1ek1NQ3NlaUxxMzh4NFZqL3Z6M04vLzJmUHU5ZjMwYUVYQjc3V2NHL0YxTXBxWkw4NStVTCtqK21VL2xCY1dGTkxWblNxdjNReG83TXcwdlpHVXhpemhPSmxzVGZaSjV5TWpBNjByMFB2eFlkM2dBQUFBQnExSUQ2Y1ZXUXlHUWxWWklpc2JoUUlpNFFpd3JGb2tLeE9GOWNtUzhTNVZaVzVva3FjMFVWT1pVVm1lWGx0SGVUclV4YU5maXZjekY5aDdxYW1ORTkvOWZjTmFPOGZFM3lYUlZYN0dWbEc5YXpINU5OUzZza0EvODZtMUQ0dWs3ZVRscFo2WWlZQzRTUTFpWm16QWlINEdjUHF6MTRvSzM5cWpidXpNTWlpZGpuZWd6N2dGMVBVa1k3Tk9sajA1Zys3R1BUT05EOXM5bTNydFpKVXdFQUFBQStoQWFhY1Y5VlZ2UzVGRkZTSlNtUlNFcXJKQ0paTFFjWFZDOWZMT29YZGVaYS94SDIrZ1owejA5dE8yWldsQVUvZTFUdDhWMHNyRTU3OXRmajhlakRjbW5WME9qejEvTnoyY2NzUzdocEtkVGxjTWlYVFZ2WTZPcXZ1ZmV2eE96dDFMU3ZyZDBmeng1RjUyUVJRbTZ3T3BJVkRxTWJsVkxwd2VkUGxBOW9iMlp4cUZ0dkxxdGY5dXVic1MvS1N0bkh5QW1aZWkwNmFmQVk4MzlHTEh6dDNDcTl2T3puK3dtMStOa0FBQUFBcUVFREhhc2drY3VTaWdwU3kwcnp4YUwzRExoVVJrWDVzTXZubVhsZFVybmNRcWhiMDhFajdKMll3YS9sMHFyQmY1MkxmcFdsY0V6MHE2em5aU1hmdUxRWllHdmZ6c3pDV0tCekxQMDUvZC9KakJlZExhMk0rSUt2blZ2NXQzRXZsMWFsbFpkVmU2RUpqczNveHJHMFo0VVN4VUcwSGMwdEwza05OdFhSWWZZRVAzdDRNTFdhS0p4WlVUNzFXclNNTlpkdWZUc1BabzRhQUFBQVFIM1RRRE11aDNBTStmejMrWi95T2VNTDhpZkdSc25rOGp4UlpmK29NNXRTRW11Nit2ZnhOeGJjdmlhVHk4dXFxZ2IrZFZZNTRGTFRQM1h1YkdGRnQ3ZDdkSFA3Wnl6RXRFK2RHK3Y5dDhPNGhaRkorcis3WFJtZExScDlhbWhFdDNjOVNWRis5cUxYWUdZeUdTRWs1bFhXckJ0WGFtcno2WXkwWlltMzJIdFd1TG4vM000REkzTUJBQUNnSG1xZ1l4VSswZE12R1RmOWZjNmc5K2MrNWJHNUp6TmVUTDBXZmZsVlZub05IYXVNd0lmM25wUVdGNG5GZitkbTEzVE1kM2R2RFBqRXZxbWhNWjFrdHNPalIvZklrNFo4L3NvMkhabGpOdHhQU0ZKYXNvSHlhZnJmSWhMM2l3cXU1T2F3bjVyazFHeDM1eDdzZVd5UFNvcEd4a1NLVlhacHIwdU9kekUyL2FKSmMyYlBZdGUyTGlhbVU2NUdLM2NTQXdBQUFLaFJBODI0ZGVoRWo3NDYveTVyTUlHMTZJUHduMEczMUVTbnBoM05MZGw3dmlOdDJRKzNQYnAvTml0ZGw4c3pGUEFKSVl2dXhJWDE3RWNJT1plVi92M2RHNVpDNFdMWHRqYTZldlRndExMU0hZL3YwNlY5Qy85ZHo4dVF6MmNHNCs1NC9MOU9YQUdIczZsRGw3a3RXck1QZmxoYzFQdlM2ZGRpMFJ2ZjdKZHhsNDBFZ2hGMlRzeWVvWTBkN3d3Y05mYkt4ZHV2ODk3NGNnQUFBSUNQQXhuM2ZRMXFiQy9rOG1weElDR0VORGN5YVc1a291SUF1b2phck9ZdW05MC9ZKzhmWUdzL3dOWmU0V0FIQThPWEl5ZlJiVUhvWHZaVEU1MmEwU0cvWlZWVmY3Q212czFwMFZvaDRLYVhsMDJJdlNTVHk1bm9yTnE4VzFldGRmVStZOVh1YldKbzFNSE1FaGtYQUFBQTZvOEdtbkdyNVBLbkpjWHZjd1laZVl2RnpENitZZi9VdStWd2lLdUpXZHcvaFJlMlBMelgxN1l4T3k3YjZ4dmNIVGpxZmE3MSs3TkhlNTQrZUwvMkFnQUFBTlNsQnBweGN5ckxXNTQrb3U1V2ZFRGYzSW43ckpHMXVZNVFuOGMvN1RtZ1IrVEpsT0pDR3U2OXIwVGRIVFRLeWNBb3U3S2lsbjIzeWg0V0Y1M05USnZmMHUxQmNlSFhOMnVjcVFZQUFBQ2dGZzBvNHhxd2lpRklaWFhXQzlzbTRqaTM1dUlDbGtMZHYvc09ZeDV1ZTVTODlWR3lpck5sVjFRUVFnNmxQcmxTODF5MDJuaFlValE2SmpLcXp4QU9JUlpDNGVIdVhoM09ucUJybmhWS3hPUCt2bVNqcDlmTHl2WWJsemJ2ZHY1aWlYakJuYmo3UllVMzhsK1ZTeFhuM2dFQUFBQ29Wd1BLdU1hQy94V0NMYTJTRUVLNldscHZhTi81YmM4ejUxYnMzWUo4NXVHamtpSVZCOXZvL21zcVdKNUk5S0JZMWZIVUsxSGxLMUhsVzdWS2VYM2Q2RmRaT3g3ZDkzTjJKWVM0bVpwLzQ5S0dXYlhoNXV0Y1FrZ1hTeXVtb0MrZnkyR1BLbWIycytueWVMeC9ya0lQd0JBRkFBQUFxSjhhVk1ZVk1Oc2xWUkpDaUxsUTJLMlJ0Y29YVmNPRWxaVS9IQU1lZitnL3kvQ3E5cks4VktFMEdHTkp3bzFwVFoxcGpiQkZMbTErU1Vtc1lxM2pzRFRoMXRLRS81YThuZGVpZGVBL3M5d2tNcG5oa1dEbHMxM3lHdHpiK2hPNlRiOGtBQUFBQU5SUERTampXcklXSGl1UjFQZUkxa2hYTjdSYjc5b2MrWitYTDY3a1hxajJxU0tKNU1pTFo5TStkYVp2ZjhBbjlyUnVneklIQTBObSs1V29vdHBqOUZoMTBKQnhBUUFBb0Q1clFCblh6ZFNjMlM2dWl6VUxXaGlaWE80N1ZQVXgzSDhQSVZqazBtWldjeGZWTHptWSt1U2JPM0h2M3p6cTcxZlpOT01TUXJvM3Nxa3A0N0ovT005TFM2bzlSbysxWmdReUxnQUFBTlJuRFNqanRtSEZ1Q2RLaGNQdUZ1VDNqRHhaMDJzVEJvMWgxc1ZsQ0xoYzY3ZXNTMkRBNXh0VXR3NHdtL0pZQ0xGTVZpRlZIQ0JieXlFVDZlWC9XK25YWHQrZzJtT0VYRzVYVnIzYmxLTENhZzlqdDd6K2Q0UURBQUJBUTlaUU1xNFJYMEFYeGFXU2xkYS9sY25scGRWTnRLTGthcTJHdStkSnl1eGJWOWw3K0J5T3hOdTNOcS90d0ZwV3pZQXZxUGFZNlorMllPZlhxM25Wais0MVlxVnFaRndBQUFDb3p4cEt4aDNhMklFOWJFQTU0NzREcVZ4ZWJmMEJOZzZINkxOdThVdGtNckZNcHZvbGxVcGR0dTlnYWF2MnJVek56SFdFZlcwYU16dGZsRlV6Q01IWnlHUmpoLzhWbDVESzVXY3owNnM5cDVuTy96SnVVVjBNOWdBQUFBRDRRQnBLeGgzdjJKVFpycExMVStvaTQ2WVVGMVpiZjRETlJsY3ZhOVJrNXVIYTVQZ1ZTYmZmLzlKdkpKSEp2Rmx2bVZJZWpOdkJ6T0swNXdCRFZ2OXVXSHBxVG1VMWM4N01kWVRzNG1JRllsRmROeGtBQUFDZ3pqU0lqTnRJcU52L0V6dm1ZY3lyTE9WbEM3Z2NqbUhOSTJVNXBPWmxIajY4S1o4NkQybGNxenBpakp1dlh5bnNPWlh4SWpJN2czbkk1M0FXdEhSYjBjYWQzYzFjS1pVdVM3aEpDT2xyMDdoSUlpNFFpd3JGNHJJcUNZZHdaanUzWXAvdE5USXVBQUFBMUdNTkl1TXViOTJCM1FmNW41ZXB5c2UwTjdNb0dUZjk0N2FydG96NEFxTWFodExXNU9FL0swM0k1UElIeFlVSG5qLytKU1dSN3VGek9PTWRtLzdRcWwwckV6T0ZWeTI4YysxaFNSRWg1TmVPWFYyTVRWV2N2NmJhQ3dBQUFBRDFnZlpuM0thR1Jncmx1azYrZktHKzVud2ttUlhsTHFlUFZFcWxXUlhsSXRZSVlBNGhsN3dHOTdTeVZYN0pUL2Z1N25pY1FyZFRpZ3BVWk55c2l2STZHZEFNQUFBQThJRm9mOFl0cjZxNlc1RHZZZEdJUHJ6OEtpdTFyUFJOTDZwZm9uT3lEcjk0eXQ3RDVYQzJkZXFtK2xYVkxob3NKK1NyNjMvSDlSOWh5cHBBSnBiSjV0Kyt5Z1JjUXNnemxkMjAzOTY5THBXcnM5QUVBQUFBZ0dyYW4zR3pLaXQ2Ulo3YTA3bkg1Q2JOQ1NGcjd0MnQ5ckRTS2tsQ3dldWFUdUp1YnFuTFd1WHJJMHN1ZXIzelNRcDdENzhXR2JjbUQwdUt2R012UlhnT29JVW1idVRuK3NaZFR2cDN2MnhxZFJVWUNDSDNpd3I4RTI4ZlMzLyticGNHQUFBQStEaTBQK01TUWlwbDBpK3VSVDh2SytsdmE4K2VkOFgyc0xpb2U4MXJRRHdaTnA1ZFh2Y2pLQlNMbVRnZWw2ODRnVXdxbDN2SFJ0SHRsK1Z2M1MxOUx1dmw2bnQzeHpnMFdYUHY3cDh2bmlwM3lmNzI1T0hKbHk4RVhLNkF3K1Z5T0Z3T1J5cVg1VlpXNW1PcUdRQUFBR2dDanJ4KzNIVG1ITnJ6RWE1aXJpTkVRUUNLMW9tb0YvLzJiOFBmcmNNS04zZDF0d0lBQUFEcXV3YlJqOHRBd0dWb1hJcGtCVWtBQUNBQVNVUkJWTG9GQUFBQXFEMnV1aHNBQUFBQUFGREhrSEVCQUFBQVFOc2c0d0lBQUFDQXRrSEdCUUFBQUFCdGc0d0xBQUFBQU5vR0dSYzBpUzVYYlN0eEFBQUFnQWFwTHhuM0V6MTlkVGNCTkVBalhUMTFOd0VBQUFBMFFIM0p1S1lDSFhVM0FUU0FzNUdKdXBzQUFBQUFHcUMrWkZ3YjlPTkNMYlEwTVZWM0V3QUFBRUFEMUplTTI4WFNTdDFOZ1ByT3ljQ3drVkJYM2EwQUFBQUFEVkJmTW01clUzTjFOd0hxdTk3V2pkWGRCQUFBQU5BTTlTWGo5ckgrUkovSFYzY3JvRjc3b2tsemRUY0JBQUFBTkVOOXliaU5kUFZHMlR1cHV4VlFmem5vRzNoYTI2cTdGUUFBQUtBWjZrdkdKWVRNYittbTdpWkEvVFc3UlN0MU53RUFBQUEwUmozS3VPN21sc1B0SE5YZENxaVBMSVc2TTV1NXFMc1ZBQUFBb0RIcVVjWWxoS3hxMDFIZFRZRDZhSG5yOXNhb29Bd0FBQUMxVnI4eWJodFQ4eDJkdXF1N0ZWQy9ETEMxbSsyTWdRb0E4SGJpNCtQWHIxLy80c1VMTmJZaEtDam85OTkvcDl0UG5qeXA5cGpYcjErbnBxWitpS3RYVmxhR2hvWStlUERnUTV3Y29QNnJkNlVNWmpWM2VWVlo0WjkwVzkwTmdYcWhnNW5GNGU1OXVCeU91aHNDQUJvbUpTVWxPRGo0ODg4L2QzUjhsMUZ3bFpXVnExZXZydW5aSDMvOFVTZ1V2dkVrUjQ0Y01UYzNuelp0V2toSXlOcTFhNy85OXR2cDA2ZXpENURMNVRObXpNak96ZzRPRG5aMmRpYUVwS2VuaThWaTFhZTF0N2ZYMGRFaGhOeThlZlBNbVRNLy92Z2pwN3Bma2lVbEpTdFdyRmk4ZUhITGxpM2YyRlFBN1ZQdk1pNGg1RWUzRHMyTWpMKzYvbmVadEVyZGJRRjFhbTltRWVrMTJGZ2dVSGREQUtDZWV2TGtTV1ptWmsxUEVVSVNFeE5GSWxHMUI3UnExY3JDd3FKcjE2N2w1ZVhzL2ZQbXpacytmYnBJSkRwMjdKaEFJTkRWL2RmU001V1ZsUktKWk1tU0piWEp1RG82T2xWVlZZU1FrU05IUmtaR3JsKy8vdm56NS83Ky9qd2VqeDdBNFhEOC9QeSsvdnJyS1ZPbWhJU0VOR3ZXYk5hc1dUWDErRExPbkRuVHRHbFRRc2pwMDZmLy9QTlBMcGU3ZlBseVFvaE1KcFBKWk14aFVxbVU3cVJ0WVBENTlmRlBQMENkcTZjZjlJbE96VHBaTkJvWkU1bGNWS0R1dG9CNjlMVnBmTFJISHhNTXd3V0FtaDA4ZVBEUW9VTXFEdGkwYVZOTlQyM2R1clZ2Mzc3bDVlV09qbzZmZmZZWklVUWtFaDA2ZElqZGplcnQ3YjEwNlZMMnExYXVYS242aW13Nk9qbzBhQm9ZR096ZXZYdisvUG1wcWFrU2lZVEp1SVFRTHkrdkgzNzRZZTNhdFFjUEh2VDM5MSt5WkVseGNYRk5KN3h5NWNxeFk4ZVloOHVXTFV0TlRRMEpDVEV6TTVzOWUvYVdMVnQyN05paC9CTlErQ0VjUEhpd1kwZk1mZ0h0VjA4ekxpR2t1WkhKdmNGakFoNGsvWFR2VHNHYmJ0eUFOckhXMWZ2V3BjMDNMbTNVM1JBQXFPL216WnZuNCtOVDdWT25UcDBLREF3TUNBaG8yN1p0dFFkWVdGalFqUTRkT256Ly9mZDBhR3p0ODJ0OGZQekZpeGRWSDFOWVdDaVZTcG1JNmVqb0tCYUx0MjdkNnVqb09IYnNXSmxNVmxoWXFLK3ZQM1hxVkQ2ZlAzYnMyRDE3OXBpWW1Jd2JONDQ1dzRvVkt6dzlQVDA5UGVuRC9QeDg5dmtGQWtGUVVKQzN0L2R2di8wMlpzeVkzcjE3VzF0Yk04K1dscFp1MnJTcGYvLytOTUV6M20zd0JvREdxYjhabDFyWTBtMVdjNWY5eng3OStlSnB6S3RzZFRjSFBxeldKbWF6VzdTYTJzUlpsOVhKQVFCUUUxTlRVMU5UMDVxZUlvUllXbHJhMmRsOWlFdW5wS1RzMmJPbk5rY3FIOWFsUzVleFk4ZG1abVo2ZVhrdFhyell4OGRuMHFSSk1wbU01bWFoVURoOCtIQkNTRWhJU0dob2FGRlJVYTlldmFvZGNVc0lNVFkyM3JWclYyRmhvWTJOalkyTlRaczIvK3NkeU0zTjNiUnBVOXUyYmIyOXZkL3Z2UUpvcFBxZWNRa2granorL3pWMy9iL21ycS9Gb2hQcHo2Kzh5cjd6T2k4Sll4ZzBuNFdPMEZLb2E2Mm41MnhrMHRyVXZIc2pHM2R6UzNVM0NnQTB6N0JodzlMUzBoUjIwa0VDTTJiTTRISVZLd2oxNzkvLzU1OS9yczJaNVhLNXdtQld4b1FKRThhT0hhdjY1ZlBuejc5NjllcU5HemNVOWlzM2llNE1EQXljTzNmdWpoMDcrdlhyOStMRml3MGJOZ3daTW1URGhnMDFCVnpLenM3T3pzN3U5dTNia1pHUjdQMlZsWldFa09qbzZOemNYUGIrTm0zYURCbzBTSFhMQWJTQUJtUmNocm1PMExkcFM5K21tQi82WDc2K3Zoa1pHWVNRWGJ0Mk9UZzRxTHM1cWx5K2ZIbjkrdldFa0k0ZE82cVlxZ3dBOEE2OHZiMVZqR0ZWMXF4WnMxb2VlZURBZ1FNSERsVDdGSWZEZWVQa0xVTkR3N0t5TWk2WFcyMm9WZEN1WFR1YXF1VnkrV2VmZlNhUlNLcXFxaTVldk9qdTdrNEl1WHIxcXI2K1BuT3dWQ3E5ZnYwNjNlYnhlSjA3ZDA1TlRUMTU4cVRDT1Mwc0xKNCtmZnIwNlZObVQzNSsvcVJKazVCeG9TSFFwSXdMQ295TWpPaEdTVW1KdXR2eUJ2UjNOQ0VrSVNGQklwRUlVQ29Cb0dHSWpvNk9pb3JLeWNrcEtpb3FLaXFxNmJCQmd3Yk5tVFBubmEveW52ZmlrNUtTZ29LQ0NDRVZGUlhNVHJsY1Rtc3ZlSGg0c0ErK2R1MWE3U3ZPbXBpWTBGL1JkRU8xaW9xS1BuMzZkTyt1V0NUKyt2WHJaOCtlcGUxaFZGWldNbVhJOVBUMDR1UGpSNDhlUFhyMGFFTEl1blhyR2pWcU5IbnlaRm9SNHNDQkEzSzVmTXFVS2ZSTnVicTZHaHNiMTdMOUFCb05HVmVETWFQUTNxb0RReTBNRFEyZG5aMGZQWG9ra1VnU0V4T1p5QXNBMmlvMk5uYkxsaTBmNTdmVC9mdjNKMDZjV011RGhVSWgwd05LcGFTa0tKZnJva01VUER3ODZIUTB4c3FWSzVtTWUrWEtsYnQzNzlaMG9lSERoOU5wYlhsNWViWEp1SFFVZ1hKZUY0bEVaOCtlVmRpcHA2ZDMrUEJoUWtod2NQRGx5NWVaL1RLWlRDcVZCZ1FFN04rLzM4L1BiK3pZc2VmT25aUEpaRFRqRmhRVXlHUXlaRnhvSUpCeE5aaTV1VG5kVUpocFd6KzV1N3MvZXZTSUZpMUh4Z1hRYmtlT0hBa09EcTc5OFFxZGxHOUxLcFZXVkZRTUhEaVFYUkxyMXExYlo4K2UvZXFycjlpbEJrNmVQSm1Ta3FMdzhuSGp4dm43KzlPNkNrd0pBbHBWbHk2MVVKTXJWNjZvZUp2dTd1NzAwcm01dWJTY2JSM2ljcmwwYkFQemg0RDJkeHcvZm56Um9rWGUzdDQvLy94elVGRFF3SUVENVhJNU01eFhSMGRuK2ZMbCtBME1EUVF5cmdaamZyVzlmdjFhM1cxNU0zZDM5OURRVUVMSTdkdFl4QTVBbTUwL2Y1NmQvTHk4dkx5OHZHeHRiVzFzYkQ3b2RUdDI3RGg1OG1UbUlZL0hPM3YyN0tCQmcxeGNYSmlkU1VsSnlobTNXZ1VGQmV3aFlkVmF1SEFoTThSaTc5NjkyN2R2Mzdkdkg0MmVoQkJkWGQzNCtIaENTR3BxYXBjdVhXcHowWWNQSDBaRVJDanNyR1dEQ1NGMzc5N2RzbVhMdm4zN3Z2NzY2KzNidHhjWEY1dWFtbFpXVmpMdnd0RFFrUDBqQXRCdXlMZ2F6TXpNakc1b1JNWjFkWFVWQ29VaWtlamx5NWQ1ZVhtV2xpaWhBS0NGc3JLeW1HVUlYRnhjdnZ2dU8zWTM2Z2ZDWHR5cnJtUmxaZEVpdXdxakVSNCtmTWhzNitqb01CMjlkSnFCVUNnME1EQmdEbWpTcEFraDVQbno1N1c4YUVSRWhITEdyYjFldlhwRlJrWUdCZ2I2Ky9zbkpTV3RXYk9HL29INDVKTlAzdm1jQUpvTEdWZURhZFpZQlE2SDA3Rmp4OWpZV0VKSVhGemNrQ0ZEMU4waUFLaDdPM2Z1cEhmNUhSd2NBZ0lDUHM1RkN3c0w2WlJXZHVVQjJvZDY2ZElsZGorb2NvbXhtdEN4VlFZR0JncExBZE9TWkxWa2JtNXVaV1dWbUpoWW00TW5UcHpZcDArZnRMUzBGU3RXWEx0MjdjeVpNNnRYcjA1T1RxYlZHMmdoTUJYUzB0SmV2WHBGQ0JreFlvU1RrNU9scGVXdFc3ZWtVbWwyZG5icjFxMXYzYnJGSE1ubjg1bk9aZ0F0aG95cndaaEZlalNpSDVjT1Y2QVo5OWF0VzhpNEFOcW5xS2lJcVFVN2I5NjhqM2Jkdkx3OE90Wld1WGdXTFpqQXBqekU5c0dEQjcvOTlwdENYWVVyVjY3bzZPZ0VCd2ZUNmdTTXQxckxseERTdG0zYm1KaVlpb29LUFQwOTFVZlNNY0duVDU4Mk5UVmxqN0tscGt5Wk1uandZRjdONitNRUJ3ZlgxTERJeUVoMjZWd2pJeU4yNUFYUVZzaTRHa3l6eHVPeUs0akZ4OGZMWkxMYUZJd0VBQTF5L3Z4NXV1SHM3T3pxNnZyUnJrdnJKRVJHUnI2eFV2amV2WHNWaWlvUVF1N2N1WFBuemgzMm5udjM3dDI1YzhmVDAxTWg0TDZEcmwyN1JrWkd4c1RFOU8vZm4rNVpzR0NCcWFrcFRiUUtVbE5UVDU4K1BXREFBR1lQTXhzdkp5ZW5vS0JBeFNpdkdUTm1EQmt5UkNIQnIxKy8vdmJ0MjhIQndZYUdoc3pPTjViMUJkQU8rS0JyTUNiakZoWVdzbWZPMWx0V1ZsYk5talY3OHVTSlNDU0tpNHZyMnJXcnVsc0VBSFVwT1RtWmJ2VHUzZnVqWGJTOHZEd21Kc2JHeHFZMlMrSDQrdnI2K3ZvcTdCdy9mdngzMzMzSFBPUnl1Wk1tVFNLRWZQWFZWMi9ibUR0MzdpUW5KNmYrSXpBdzBNdkxhL1hxMWFHaG9Vekd2WC8vUG52TUxpTTZPbnJwMHFVY0RtZm16SmwwZmhnaFpPdldyUzFidGt4TVRNek96bloyZHE2cFI2T3NyQ3dvS01qRHcyUGt5SkhNenExYnQ5TCsyaDA3ZG56Ly9mY2Y4MXNIUUgyQWpLdkJPQnlPcWFrcEhZaVduNSt2RWJPNHZMeThhQjNLeU1oSVpGd0FMY1BNRGFqOVFtTHZiL2Z1M1FVRkJRc1hMbnkzbDMvOTlkY3RXN1praDg1bHk1WWxKeWNQR1RLazJocGI1ZVhsdEdoRGRuWjJXRmhZUmtaR2VucDZSa1pHWm1ZbUllU1hYMzZoaHdrRUFudDdleE1URTJ0cjY5NjllMSs4ZURFNk90clQwN084dlB6Rml4Y2pSb3hnbnpNcUttcm56cDBKQ1FsNmVub0JBUUgwcCtmcDZkbXFWYXVkTzNmU3N3MFlNTURMeSt2bzBhTUs3U2twS1pGSUpNT0dEY3ZJeU9qWnN5ZmQrZlRwMDNYcjF2Mzk5OStkT25VYU1HQkFVRkRRcUZHalJvd1lzV0RCZ284d0JSQ2dua0RHMVd3V0ZoWTA0NzUrL1Zvak1xNm5wK2VlUFh0a010bjE2OWVMaW9wcVdSY2RBRFFDczVMWlJ3dFNaOCtlM2IxN3Q2T2o0eGRmZlBGdVo1Z3hZd2F6TFpmTDE2NWRlL1RvVVNjbnA1VXJWOUtkK2ZuNS92NysrdnI2T2pvNlpXVmxGeTVjYU5Tb2thNnVybHd1RHd3TXBNZlkyTmg0ZUhnMGFkTEV5Y25KeWNtcFNaTW1qUnMzWnNiT3pwMDdOem82ZXRHaVJZR0JnWm1abVhLNXZHM2J0dXcyeU9YeWhJUUVMeSt2eFlzWE96azUwWjJtcHFZblRweVF5V1F5bVl3WlhVQkhIak5EZTErL2ZoMGJHMXRWVmNYbGNrTkNRdHExYTNmNTh1Vmp4NDVkdkhoUkpwT05HemR1eVpJbGVucDZnd2NQM3J4NTg1RWpSODZkTytmcjYrdmo0L1BHd2NFQVdnQVpWN09abTV2VGhjZzFaVWl1cWFscGh3NGRidDI2SlpmTG82S2kyTGZWQUVEVE1UVUhQdHBvKzlEUVVGMWQzWUNBQUhaRmhYY21rOGtLQ3dzYk4yN01Ic0JxWm1aMi9mcDFac0UyYTJ2ckgzLzhrUkJpYTJ2NzY2Ky9Pamc0T0RrNXFiNTZpeFl0bGk1ZHVuTGxTaDhmSDdxSFdXbUM4dkx5cW1rd2NXNXU3bzRkTzR5TmpYVjBkUEx6ODArY09OR29VU05iVzF2NnJMNit2cm01ZWJkdTNWYXVYSG42OUdrL1B6LzZOYU5idDI1K2ZuN01paGhtWm1hclZxMGFOV3JVOHVYTGc0S0Nzckt5YUZreEFPMkdqS3ZaTkc3YUdmMXRUb2VJblRsekJoa1hBTjVIUUVEQXk1Y3ZXN2R1WFNkbjQvRjRHelpzS0Nnb1lKYzE0SEs1TjIvZWxNdmxkSFZmV2dlWFlrOE9VMjNpeElsbVptWmJ0bXpKek15Y1BuMDYwMW5McUdrd3NibTVlWGg0T0MzNG9LT2o0K3pzVE1mczBtZDFkWFVQSGp4STEzVWZNR0JBUkVSRSsvYnRodzRkV3UxWWtYYnQyb1dGaFlXRWhDaU1sQURRVnNpNG1vMzVSVXlYNU5FSVhidDIxZFhWcmF5c2ZQbnk1Wk1uVHo3bXVEMEEwREtXbHBaMU8weUx3K0VvMSsyaSs5bnA5aDBNSERodzRNQ0I3RDEyZG5ic0ZTV3FKUkFJYUtGZm1Vekc0WENVNXhiVGdFc0lNVEV4K2VPUFAxU2ZqYy9uVDVzMjdaMmFENkI1VUx4SnMybldNaENVam81T2p4NDk2RGE3WkNNQUFOU0V5K1hXLytJNUFQVUtNcTVtMDhTeEN1eTZRcGN1WGFLMy93QUFBQURxRURLdVp0UFFqTnV1WFR0NmU3R3NyRXk1SGpzQUFBREFlMExHMVd3YW1uRnBFVEc2RVJZV3B1NjJBQUFBZ0xaQnh0VnM3UEc0ekpLUEdtSFFvRUYwSXprNStjR0RCK3B1RGdBQUFHZ1ZaRnpOeHVmempZMk42VFpkREVKVDJOcmFNaFVpVDV3NG9lN21BQUFBZ0ZaQnh0VjRtanRjZ1NtT2UrWEtsYXlzTEhVM0J3QUFBTFFITXE3RzA5eU02K2JtOXVtbm45SjFMTVBEdzlYZEhBQUFBTkFleUxnYVQzTXpMaUZrOU9qUmRPUDgrZlBsNWVYcWJnNEFBQUJvQ1dSY2phZlJHYmRYcjE1MGtSNlJTSFRxMUNsMU53Y0FBQUMwQkRLdXh0UG9qTXZqOGNhTkcwZTN3OFBEcFZLcHVsc0VBQUFBMmdBWlYrTnBkTWFsUmNUTXpNeG9YWWpUcDArcnV6a0FBQUNnRFpCeE5SNlRjWE55Y3RUZGxuY2hGQXE5dmIzcGRraElDRWJsQWdBQXdQdER4dFY0MXRiV2RFTnp5MjhOR0RDZ1VhTkdoSkRTMHRMRGh3K3J1emtBQUFDZzhaQnhOWjZscGFWQUlDQ0VsSmVYYTlZeUVBeUJRTUIwNVlhRmhlWGw1YW03UlFBQUFLRFprSEcxUWVQR2plbEdSa2FHdXR2eWp2cjE2MGU3Y2lVU3lmNzkrOVhkSEFBQUFOQnN5TGphNEpOUFBxRWJtanRjZ2NmanpaZ3hnMjVmdW5RcE5UVlYzUzBDQUFBQURZYU1xdzJZakt1NS9iaUVrQjQ5ZXJpNnV0Smx6M2JzMktIdTVnQUFBSUFHUThiVkJzeFloY3pNVEhXMzViM01ueitmeStVU1FoSVRFLy8rKzI5MU53Y0FBQUEwRlRLdU50Q0M4YmlVdmIzOWlCRWo2UGFXTFZ0S1NrclUzU0lBQUFEUVNNaTQya0FMeHVNeUprMmFaR3hzVE91SWJkKytYZDNOQVFBQUFJMkVqS3NOTEN3c05MMThHRU5mWDMvbXpKbDBPem82K3NhTkcrcHVFUUFBQUdnZVpGd3RZV2RuUnpjMGZVZ3VJYVIzNzk1dDJyU2gyd0VCQVdWbFplcHVFUUFBQUdnWVpGd3R3UXhYMElLTVN3ajU3cnZ2OVBYMUNTRkZSVVc3ZCs5V2QzTUFBQUJBd3lEamFnbXRtWFpHbVp1Yno1MDdsMjVmdUhBaFBqNWUzUzBDQUFBQVRZS01xeVcwckIrWEVOS3JWNjh1WGJyUTdmWHIxMnY2T0dNQUFBRDRtSkJ4dFlSMkxBT2g0SnR2dmpFeE1hRWpGbGF1WENtVHlkVGRJZ0FBQU5BTXlMaGFnaG1yb0FYbHd4aUdob1pMbHk2bHEwSThlUEJnNTg2ZDZtNFJBQUFBYUFaa1hDMWhibTZ1TmVYRDJOemMzSHg4Zk9qMnFWT24vdnJyTDNXM0NBQUFBRFFBTXE3MjBLYnlZV3lqUm8zcTJyVXIzZDY4ZWZQejU4L1YzU0lBQUFDbzc1Qnh0UWN6WEVITE1pNGhaUEhpeFRUQlN5UVNmMzkvVk13RkFBQUExWkJ4dFlmMmxWWmdDSVhDVmF0VzZlcnFFa0p5YzNPWEwxOHVGb3ZWM1NnQUFBQ292NUJ4dFllV2xjaFZZR3RyNisvdlQrZWZwYVNrckZ5NVVpS1JxTHRSQUFBQVVFOGg0Mm9QTFI2clFMVnIxKzc3NzcrbjIzZnUzUG5wcDU5UVRRd0FBQUNxaFl5clBiUjRyQUtqUjQ4ZWZuNStkUHZHalJzYk5teVF5K1hxYmhRQUFBRFVPM3gxTndEcWpKbVptVUFna0Vna3RIeVlxYW1wdWx2MFFRd2RPclNnb0NBME5KUVFjdm55WlFNRGd6bHo1cWk3VVIrVlZDcVZ5V1F5bVV3dWx5UGl3enNRQ0FRY0RvZkg0Nm03SVFBQUh4QXlybFp4Y0hCNCt2UXA3Y3JWMW94TENKa3laY3JyMTYvUG56OVBDRGx6NW95aG9lSDA2ZFBWM2FnUFRpd1dpOFZpakVLRzkxZFpXVWszQkFLQlVDaWtwYlVCQUxRTXhpcG9GVWRIUjdyeDRzVUxkYmZsdzVvM2IxNi9mdjNvOXBFalIzYnQycVd0UFpveW1heWlvcUt3c0xDc3JBd0JGK3FXUkNJcExTMHRMQ3dVaVVUcWJnc0FRQjFEeHRVcVRaczJwUnUwTjFlTGNUaWNCUXNXREI0OG1ENE1EdzlmdFdxVjloVVVrOGxrSlNVbGxaV1YycHJnb1Q2UXkrWGw1ZVhGeGNWU3FWVGRiUUVBcURQSXVGcUZ5YmhQbmp4UmQxcytodG16WjArZVBKbHV4OFhGTFZxMHFLaW9TTjJOcWpOU3FiUzR1QmkxSStEam9KODMzQ3NBQUsyQmpLdFYyQm0zZ1dTalNaTW1mZlhWVjNUNzhlUEhjK2ZPZmZueXBib2JWUWRvRHk2NmIrRWpLeTB0cmFxcVVuY3JBQURxQURLdVZqRTBOTFN5c3FKZE10b1I5V3BqNU1pUlM1WXNvZk5tWHIxNk5XL2V2S1NrSkhVMzZuMlZscFlpNElKYTRMTUhBTm9CR1ZmYk5MVGhDbFNQSGowMmI5NXNZbUpDQ0NrdkwvLysrKzlEUTBNMXR5ZGJMQlpqWkNTb0N4MmVxKzVXQUFDOEwyUmNiZE13TXk1OTQ5dTJiYU52WHlhVC9mSEhINHNXTGNyTHkxTjN1OTVGUlVXRnVwc0FEUnErWlFHQUZrREcxVFlOcDdTQ01nc0xpNENBZ0M1ZHV0Q0hLU2twTTJmT2pJMk5WWGU3M2s1VlZaWG05a0NEMWtBMU1RRFFkTWk0MnFaWnMyWjBvd0ZtWEVLSWpvNk92NzgvTXd1dHZMejhwNTkrMnJoeG93YjFqQ0piUUgyZ2ZaWDRBS0NoUWNiVk5wYVdsZ1lHQm9TUXNyS3k3T3hzZFRkSFBVYU9ITGxyMXk2bVN6c3FLbXJXckZtUEhqMVNkN3RxQmNXYm9ENlF5K1c0bndBQUdnMFpWd3M1T3p2VGpZYlpsVXM1T0RqOCt1dXZreWRQNW5LNXRON0MvUG56Zi8zMTE4TENRblUzVFJXWlRJWXA3VkJQb0lnWUFHZzBaRnd0MUdDbm5Tbmc4WGlUSmszYXNtV0x2YjA5N1pjNmQrN2NsMTkrZWZqdzRYcmJWNHBVQWZVSCtuRUJRS01oNDJxaEJqNGtWd0d0dHpCNjlHZ09oME5MRnZ6KysrKyt2cjZYTDE5V2Q5T3FnVlFCOVFkdUtRQ0FSa1BHMVVMb3gxVWdFQWg4ZlgyM2I5L2VybDA3dXVmVnExZnIxNi8zOC9PTGlvcXFWeldTa0NxZy9zQ25FUUEwR2pLdUZyS3pzeE1LaFlTUWdvS0Nnb0lDZFRlbnZuQnljbHEzYnQzcTFhdWRuSnpvbnVmUG4yL2N1SEhhdEduSGp4OUgwWHNBQUFCdGdveXJuVDc5OUZPNmdhNWNCUjA3ZHR5MmJkdUNCUXNzTEN6b25yeTh2TDE3OTA2Y09ISFhybDBhdW1ZRUFBQUFLRURHMVU0TmVTV0lOK0p5dWYzNjlmdnR0OTltejU1dFoyZEhkNHBFb3ZEdzhLbFRwMjdjdVBINTgrZnFiaVA4ejZOSGo1S1NrcFJIS21ka1pNVEd4cGFWbGFsKzdRZnFvVTlQVHo5Ky9QamIzaWNwTHk4UEN3dDd6NW1GK2ZuNWdZR0JNVEV4aEpDU2twSUdXeUtRa1ptWldWSlM4c2JEYnQrK0hSZ1ltSk9UODFFYTlWOUJRVUcvLy80NzNhNnB4K0gxNjllcHFha2Y0dXFWbFpXaG9hRVBIano0RUNjSHFQLzQ2bTRBZkJETXREUDA0OVpFS0JRT0hqeDQwS0JCdDI3ZENnc0x1M3YzTHAzeUZSVVZGUlVWMWE1ZHV6Rmp4cmk3dTZ1N21mVlhVbEtTcjY5dml4WXQvdmpqanc5Nm9kOSsreTA2T3ZyZ3dZUE1wNW9LQ3dzN2NPREErdlhyUC8vODgycGYrT3JWcTVrelp6WnIxdXlYWDM0eE5qYVdTcVZwYVdtcXI4WGo4UndjSE9qMjRjT0grWHorNk5HanF6MHlKU1ZsdzRZTkxpNHVabVptdFg4dnYvNzZhM2g0ZUhsNSthUkprMnIvS2dWbFpXV2hvYUV5bWF4bno1NXIxcXk1YytmT21qVnJPblhxOU00bjFHaWxwYVdqUjQvdTBLSEQxcTFiNmJ6U21zVEh4Ky9Zc2NQTHk4dmEybHI1V2FsVSt1elpzL3YzNzkrL2Y5L0h4eWNuSitmMjdkczFuY3JGeGFWejU4NjFhZDZSSTBmTXpjMm5UWnNXRWhLeWR1M2FiNy85ZHZyMDZld0Q1SEw1akJrenNyT3pnNE9EYWRuSDlQVDBOeTdBWVc5dnI2T2pRd2k1ZWZQbW1UTm5mdnp4eDJyZmUwbEp5WW9WS3hZdlh0eXlaY3ZhdEJaQXl5RGphaWYwNDlZU2g4UHAxS2xUcDA2ZDB0TFNUcHc0RVJVVlJjdUt4Y2ZIeDhmSFcxcGF1djlEWDE5ZjNZMXRpSXFLaXE1ZXZkcWhRd2VGZ0VzSWlZNk9OalkyN3RhdFcwMnZ0Ykt5R2o1OGVHaG82UHo1ODRPQ2dzUmk4WVFKRTFSZnpzek03Tnk1YzdSZi85U3BVNDhmUHpZMU5mWHk4cUlaaUQwSGkvWXJTNlZTZHFjc2g4UGg4WGdxenUvcjYzdisvUGs5ZS9iMDdkdlh5c3FxRmorQWFnZ0VBcWJNM0t4WnMrYk1tVE4zN3R3bFM1WU1IVHIwM1U2bzBRd05EU2RQbnJ4bHk1WjkrL2I1K1BpODdjdlhyRm56Nk5HanpNek1yS3dzK3QrK29hRmhwMDZkbmo1OUdoQVFvS2VucC95U2lvcUtpUk1uMWpMajZ1am8wSCtwa1NOSFJrWkdybCsvL3ZuejUvNysvc3puaE1QaCtQbjVmZjMxMTFPbVRBa0pDV25Xck5tc1diUGUyRGR4NXN3Witrdis5T25UZi83NUo1ZkxYYjU4T2YxWXN1OTQwQW0xTXBsTTRkWUJuNDgvL2RBZzRJT3VuWnljbkRnY2psd3V6ODdPRm9sRWRBb2FxT0RnNERCLy92d3Z2L3d5SWlMaTFLbFQ5QjUwWGw3ZStmUG56NTgveitWeVc3WnM2ZTd1M3JGangrYk5tNnZ1TG9JNlVWRlJJWkZJSWlJaXhHTHhrQ0ZEaW91TDZYNERBd01lajVlWW1KaWVudDYzYjEvbElkUzJ0cmJNUDlDOGVmT3lzcktpbzZQajR1SjY5T2l4WnMwYUZWY01EUTNOeU1pZzIwS2g4SmRmZnZueXl5OS8vUEZISXlNakR3K1BXYk5tSlNZbUtyekUxOWVYL1pERDRjVEZ4YW00UktOR2pTWlBubno1OHVYOC9QeDN6cmkwQTQ5R0dTY25wOTI3ZDgrWk15YzlQZjNkenFZRlpzMmFGUk1UczNuejVtN2R1cjFEaDZWQUlPaldyVnQ0ZUhqdjNyMi8vZlpiT3pzN0RvZERld2Vpb3FMTXpjMFZqbmR4Y2FuOXlYVjBkR2pRTkRBdzJMMTc5L3o1ODFOVFV5VVNDZnU3a0plWDF3OC8vTEIyN2RxREJ3LzYrL3N2V2JLRStiUXJ1M0xseXJGang1aUh5NVl0UzAxTkRRa0pNVE16bXoxNzlwWXRXM2JzMktId2trMmJObTNhdEltOTUrREJneDA3ZHF6OXV3RFFVTWk0Mm9uUDV6czVPZEZ4cFE4ZlBtelRwbzI2VzZRWmpJMk52YjI5eDQ0ZEd4MGRIUjRlenZTQ3kyUXllaFB6d0lFRHhzYkdIVHAwNk5peFk2ZE9uWXlOamRYZFpLMjFjdVhLdi83NmkyNnZXcldLMmI5MzcxNDNON2VUSjA4U1FpSWpJeU1qSXhWZUdCTVRJeFFLUlNKUmVYbTVrWkdSdjc5LzU4NmR1M2Z2dm43OStyRmp4eklCcGJpNGVQMzY5YjYrdnN3RXpZc1hMeklabHhCaWJXMGRFQkR3MVZkZmJkMjZkZi8rL1pNbVRSb3dZQUR6YkVwS3lxbFRwNlpPbmNxKzhjMWs2ekZqeHVUbTVsYjd2dVJ5T1lmRG1UVnJWclhQMnRyYVRwOCsvZkhqeHlwK012Ukc5cjE3OTdadTNVcjNkT3JVU1NhVGJkMjZ0VXVYTGcwd3UvQjR2TFZyMTQ0WU1lTFFvVU16Wjg3OHozLytVKzFoZCs3Y0lZUWNQMzc4NzcvL3B2Vm5oZzBidG5UcFV2cnNoUXNYcksydDZYb3h0UlFmSDMveDRrWFZ4eFFXRmtxbFVpWmlPam82aXNYaXJWdTNPam82amgwN1ZpYVRGUllXNnV2clQ1MDZsYy9uangwN2RzK2VQU1ltSnVQR2pXUE9zR0xGQ2s5UFQwOVBUL293UHorZmZYNkJRQkFVRk9UdDdmM2JiNytOR1RPbWQrL2U3QTlrYVducHBrMmIrdmZ2Lzlsbm43RmY1ZWpvV1B1M0NhQzVrSEcxVnRPbVRXbkdmZnIwS1RMdVcrSHorWDM2OU9uVHAwOTZldnF0VzdkdTM3NmRtSmpJTEkxV1hGd2NIUjBkSFIxTkNMRzB0SFIwZEhSMGRIUndjS0FiMWQ3YzFCUlZWVlgxNmlZbWw4dGxkNVFtSnlmSHhzYlNQL1BuejU5M2NYRVpOR2dRKy9oang0NjllUEdDZG5OR1JrYXVYcjA2T0RqWTFkVjExS2hSZVhsNWlZbUpNVEV4TzNmdXBNTWUxcTFiRnhVVjFhRkRCeWJqS212Um9zWG16WnViTkduQzRYQ1lrRUZkdUhEaDFLbFRucDZlcnE2dXlpL3MyYk1udXl2dXdZTUhqeDgvN3RhdG0zS25vQUpUVTlQTGx5OWZ1blRwalQrY3g0OGZLMGRoUFQyOUJwaHg2YSs3L2Z2M3Qydlg3dWJObTcvKytxdUtJME5EUStsR2x5NWRoZzBiOWo0WFRVbEoyYk5uVDIyT1ZENnNTNWN1WThlT3pjek05UEx5V3J4NHNZK1B6NlJKazJReUdjM05RcUZ3T0FxOWJBQUFJQUJKUkVGVStQRGhoSkNRa0pEUTBOQ2lvcUpldlhyVmRQdkkyTmg0MTY1ZGhZV0ZOalkyTmpZMjdOLzJ1Ym01bXpadGF0dTJyYmUzOS91OFV3QU5WWS8rbmtIZGF0cTBLZTFqd0xTemQyWnZiMjl2Yno5eTVFaVJTSlNVbEVUejdzdVhMNWtEOHZMeTh2THkySE5UbU5UTEJOK1BuM29YTGx3WUd4dTdhZE9tcGsyYjd0eTU4L3IxNitYbDVRNE9EaU5Iam1UV2V5T0UzTDkvZi9yMDZTMWF0Tmk2ZGV2NjlldXZYYnRtYkd6TTlJRWxKQ1FjUG53NElTR2hvS0RBME5Dd2Rldlc0OGVQZitNWVJMcGdNaDNKV2xaV1ptRmgwYWxUcDZsVHB5cjNHeVVsSmYzKysrK0ppWWtpa2FocDA2WmZmdmxsVVZIUjZ0V3IrL2Z2ei9UYThuZzg5Z2pMSTBlTzBJeDc4T0JCc1ZnOFo4NGNoVW1CMGRIUkwxKytyRFlLV0ZwYWJ0dTJ6Yy9QNzhDQkF5dFhyangrL0hoVVZOUzMzMzQ3WnN3WTFlK29RNGNPaEpDSWlBaUZRRW1ucngwK2ZGaGh6bG0vZnYxY1hWM256cDNMM2hrWUdQajQ4V01mSDU5V3JWcXB2aHk5YWNEdXQ2N1d3SUVEM2R6Y05tellvTEJmOVdoZzdVYi9wVHc4UEpLVGs2czlJRGc0ZU5PbVRZY1BIMjdkdWpYOUJsVlpXY25jSzVCSUpHbHBhV2ZQbmlXRU1OOWJ2dnZ1T3pyNm1ZMFo4RHBod29TeFk4ZXFidFg4K2ZPdlhyMTY0OFlOaGYxY2JqVkZqYmhjYm1CZzROeTVjM2ZzMk5Hdlg3OFhMMTVzMkxCaHlKQWhHelpzVUQwK3lzN096czdPN3ZidDJ3cTNOU29ySytsL0Z3cDNGZHEwYWFQdy9SQkFLeUhqYWkxbVhCb0t4N3cvb1ZEWXNXTkgya1AyNnRXcm16ZHYzcnAxS3lFaG9hS2lRdUZJNWRRckZBb04vMkZnWUtDd29iQ3pEak5LUmtiRzZ0V3JhWkdOdkx5OEowK2ViTnk0TVRVMWRkR2lSUXBIcmxxMUtpa3B5YzNOVFNRUzBUMzc5Ky9mdm4wN0lhUng0OFp0MjdiTnljbUpqWTJOalkyZE9YUG1sMTkrV2RNVkpSTEpraVZMYUUwcloyZG5JeU9qcDArZlJrUkVYTHg0Y2VQR2pleDhmUEhpeFdYTGxzbmxjaXNySzNyRFlkR2lSVDE3OXF6Tis4ckt5anA2OUdpSERoMnFyWHBCTzNFVjNMbHpaOEdDQmJTak9pOHZyMWV2WHZSdmYxQlFVRkJRVU11V0xYZnQyc1UrdnFDZ2dFbTBwcWFtenM3TzhmSHg5QVkzbTVtWjJmWHIxNW1IVXFtMHVMall6YzFOdVdlWGZrNXErVzJIeStWV0c0RFlEQXdNS2lvcTZsV251N3BjdlhxVm1WRFZzMmRQRG9mRDUvTVRFaEpjWEZ3VVBnejBwOHJqOFppZlcyRmg0Zno1ODVrRG1Qc3pkUDdXRzlGcnFUN0cwTkN3ckt5c052K21oQkM2RUtOY0xwZkw1Wjk5OXBsRUlxbXFxcnA0OFNMOXFGKzllcFU5ODFVcWxUSWZQeDZQMTdsejU5VFVWRHFHaDgzQ3d1THAwNmZzeWNmNStmbVRKazFDeG9XR0FMOGl0VmJ6NXMwRkFvRkVJc25Nek16UHoyZVdQSUQzWkdWbE5Yanc0TUdEQjh0a3Nzek16TFMwdEJjdlhyeDQ4U0l0TGUzbHk1Zk1rQWFHU0NRU2lVUUtvK2hxc21MRkNsby82UDF0Mzc1OTZOQ2hjK2ZPcFRNT0wxNjh1SFRwMHFOSGovYnQyN2R0MjdiTVlTOWZ2cFRMNVVlUEhqVTJOcVoxQTY1ZXZicDkrM1pkWGQzVnExY3p1VE02T25yNTh1VzdkdTFxMjdadFRTWFZkdS9lSFJNVFkyOXZ2M0hqeGlaTm10Qk11WGZ2M3VEZzRHWExsaDAvZnB3T1g4N0p5Zm5wcDUva2N2bThlZk84dmIwNUhJNVVLdDJ6WjA5d2NIQnQzaGVYeSszWnMrZlVxVk5UVTFPWkplc29pVVNpM090R1EwTmxaZVhreVpNLytlUVRoYWZDd3NLVXY2amN1M2VQK1NiUXJWdTNnSUFBT21wVExCWXZXN2FzZi8vK3ROS0NYQzdmdkhtemg0ZEg5KzdkYWZsVlB6Ky9hb2RvMHlLK0hBNUhSVFZmZlgzOTJzOWxOREl5cWsxRjJQY1VHeHNiRUJEd2JxK2RPSEhpVzAzTkhEUm8wSnc1Yzk3aFFuNStmc3kvNE1PSEQrbTMrZ2tUSm93ZlAzN0ZpaFdxWDJ0alkwTTdmWThmUC83amp6OSs4Y1VYMzMvL1BZMk1WNjVjbVRCaHduZmZmYWRjVUdYbHlwVzFyOVJtWW1KQ2EzalJEZFVxS2lyNjlPbERQMDVzMTY5ZlAzdjJyTUxTeXBXVmxVd1pNajA5dmZqNCtOR2pSOU5TZCt2V3JhT3pHM1YxZFFraEJ3NGNrTXZsVTZaTW9SOWFWMWRYVENTQUJnSVpWMnZ4ZUx6V3JWdlRzcS8zN3QzcjFhdVh1bHVrYmJoY0xyMUYyTFZyVjdwSElmVytlUEhpNWN1WDcxbncvNTA1T0Rnc1hMaVE2Ump1MDZmUDVjdVhMMXk0RUJFUndjNjRaV1ZsVERLam9XVGZ2bjJFa0tsVHA3STdWajA5UFVlTkd2WG5uMzhlUG55NDJveGJYRng4K1BCaE90R2JCbHc2c25uV3JGbXhzYkdQSGowNmMrWU1MZDFGWTZXSGg4ZkVpUlBwWVR3ZWoxWXRVRkdSbEdGdGJiMW16WnJ3OFBCMTY5WnQzTGlSM2NpcXFxcHFNeTd6RnR6YzNCUjJ4c1hGS1M4SzBMWnQyNzE3OXhKQ2Z2enhSNFgzS0JLSmxpeFowckpsU3o4L3YwNmRPaDArZkZoZlg1K0dFbHFMdzlEUVVQblNSVVZGOU5hMml2Y1ZGaGJHUlBBVEowNm8rRkxrNCtOamJtNU84MXk5OWRGcWp4dytmRmdtayszYXRZc09NNkMzc0lZT0hSb2FHdHEyYmR1UkkwZXFmam50aUkyS2ltTDN5MlpsWlZWVlZYbDZlckw3NlJuMEk1ZWVubTV2YjMvbHloWDZPN1phdzRjUHA1MExlWGw1dGNtNGRCU0I4dGhaa1VqRXZEdUducDRlL1M4dU9EajQ4dVhMekg2WlRDYVZTZ01DQXZidjMrL241emQyN05oejU4N0paREthY1FzS0NtUXlHVEl1TkJESXVOck16YzJOL3Y1TlNrcEN4djBJbEZPdlhDNHZMeTh2S3lzckxTMnR6Zi9YWVRJWU9IQ2d3c2lIenovLy9NS0ZDeWtwS2V5ZGVucDZYYnAwWVI2V2xKUWtKU1hSeWdBS0p4d3laTWlmZi81WjAxLzBoSVFFa1VqVXZIbHplcjlWNFlVQkFRRjM3OTZsSVkrT1RWUU9IOTI3ZDFmSXVGVlZWVHQzN21RZTNyOS9uLzFlOXUzYjUrL3Z2M2Z2WHFZYWRGVlZWYlZqRmQ2V3NiRXhUY1Bzb25zcEtTa1pHUm1CZ1lIWHJsM2JzbVhMZ1FNSEZMSitzMmJONXMrZnI5eFZUQ01PbjgrdmFaaEhSRVJFUmtZR094eUhoNGVyaUxEVHAwOXYxS2hSWEZ4Y2Zac2p5RWJMUjN5RUM3Vm8wWUtPRzJIdlhMRmlSVUpDd29vVksxeGNYTjVZVFN3L1A1K084MDVPVHZiejh3c0lDUGo3NzcvZk9GemhoeDkrbURadDJwVXJWMVRjZjNCM2Q2ZFZEbkp6YzVsUGFWM2hjcm4wdnpYMlJNYmk0dUxqeDQ4dldyVEkyOXY3NTU5L0Rnb0tHamh3SVB2ZlFrZEhaL255NVZqZEJocUlldnI3RWVvRTAydEZVd3Q4ZkJ3T3g4REF3TURBb0piRlVDc3FLdWhRMGZmWHVIRmpoVDMwejYzQ1BXNHJLeXQyRnFFTHc1cVltQ2ozOU5EMFJ2c3lsU3N1WjJabTBsbDZ5aTJ4dGJXbE9ZOCtwSlAybUZXVUdjcFhsTXZsekN4NFp0VUR5c1RFWk0yYU5UTm56dnp1dSs5Ky8vMTNHaEFsRW9tS2pIdmp4bzJzckN5Rm5hOWV2YXJwZUFXeHNiRjc5dXc1Y09EQTdObXpEeDQ4V0ZwYVNvY3ZNeW5UeWNsSllld0VKWlZLTXpNekd6ZHVYTk1LQmJHeHNSa1pHVVpHUnN5ZTNidDMwNktxaEpCdnYvMzJ6cDA3N0VvTGZENmYvbHRrWkdSODBDSlEzYnAxNjl1MzcxdTlaT0xFaWJRLys5Q2hRMjhzSXZIaDZPdnIvL3p6ejk3ZTN2UG16VHR4NG9TQmdZR0tnNDhmUDI1aFlTRVdpeXNxS3U3ZXZidHc0Y0pmZnZtbFQ1OCt6QUhKeWNtK3ZyN2ZmUE1OKzRzZkhjT3djT0ZDWm9qRjNyMTd0Mi9mdm0vZlB1WnJucTZ1Ym54OFBDRWtOVFdWL1UxU2hZY1BIMFpFUkNqc1ZQaGVxc0xkdTNmcGNoaGZmLzMxOXUzYmk0dUxUVTFOS3lzcm1VOFhYVEtqbG1jRDBIVEl1TnJNeGNXRkRzbE5TMHNyTGk3Ry9ha0dSWG42R2syM2RJZ2VRK0VoSGZOWDdkUTNKZ3BYTzN1R1RqYXZhYlk0K3lsYTNsVjVtS1B5VUdhQlFNQytDWHZreUpGZmZ2bUZlZWptNWpaOSt2UzllL2V1WDcvK3A1OStvbWRRTWE5cjkrN2QxZTZuSFlGdjVPdnIyN05uejgyYk44K2VQZHZmMzMvUW9FRzBtRzYxZ3hQWUhqMTZWRmxacWFJYnI2U2t4TmpZbVAxTlErRWZoVTR5WXorazBUWTFOUldGVG12U3JsMjcvL3UvLzVQSlpNby9UTGJLeXNyOSsvZVBHREVpTEN5c1k4ZU93NGNQWDdkdUhjMkl6REUwSU9ycjZ5dW5kaDBkSGVackZSMG5JeFFLMmY5WWROd09MZU5ZR3hFUkVjb1p0L1o2OWVvVkdSa1pHQmpvNysrZmxKUkVGejE1L2ZwMXRiY1hBTFFlTXE0MjQvRjRMVnUycEoyNGlZbUp5bE1aUUlzVkZoWXE3S0ZMWVNuMzc3STFhdFNJL2xFc0xTMVZTRyswcDdaUm8wYlZqbm1sSGRYVnJyWkZYMGg3YzJsL2JVVkZSVlpXbGtKWHJuSW42eHRObXphTnJobFdWbFptWUdBZ0VvbE1UVTJyZlZPalI0K2VQSG55MXExYm56MTc5dWVmZjM3Ly9mZjUrZm0wYXFsY0xoZUx4YW9IT1R4OCtMQzh2SndROHRWWFgwVkZSVmxaV2QyOWU1Y09KeWd0TFdXUDN6QXhNVkVvdUV1N1lGWE1VaW91THE3bFlFMUc4K2JOYWZjZXhpQ3BvRkRCclZyNzkrL1B6OCtmTUdGQ1dGZ1kvVVJKSkpJeFk4WmtaV1V4WGVtMHM3K3dzSkNwRzhqajhaalBzMnJtNXVaV1ZsYktLK1JWYStMRWlYMzY5RWxMUzF1eFlzVzFhOWZPbkRtemV2WHE1T1JrZXEvZ2pYZDQwdExTYUZOSGpCamg1T1JrYVdsNTY5WXRxVlNhblozZHVuWHJXN2R1TVVmeStYemxNVVVBMmdjWlY4dTV1Ym5Sakh2djNqMWszQWJseXBVclE0Y09aZStoZjhVOVBEeFV2TXJNekt4WnMyWlBuanc1Y2VJRW5hVENvTjFMQ2dzbU1kcTNiOC9qOFI0K2ZFakxrTEdmT25QbURQdUZycTZ1T1RrNVo4NmNZY2Mrc1ZqOHhpV2psQWtFZ3NEQVFITnpjOXBKWEZsWldXMVVkWEJ3V0x4NHNWd3VmL0RnQVUySGJDVWxKYU5Iajk2NGNhT0tDL243KzdPNzRvNGNPY0pzNzltemgxM2h2MmZQbnV4VGxaYVduang1a3MvbjAxSU15bVF5V1ZGUmtmTElEZFhzN2UyTmpZMVZ6SFlDWlRUL3NiK2haV1JrYk4rK2ZkQ2dRZXd4TmpObXpDQ0VkTzNhVldIYUg2MDBSN2ROVFUycm5ZNVdyYlp0MjhiRXhGUlVWTHl4ZUp5L3Z6OGg1UFRwMDZhbXBzcDl4bE9tVEJrOGVMQ0s4b0xCd2NHSERoMnE5aW1GRlFHTmpJellrUmRBV3lIamFqa21iZFN5SXdHMFJuUjA5QjkvL1BIRkYxL1E0bHc3ZCs1OCt2U3BtWm5ad0lFRFZiOXcyclJweTVZdDI3ZHZYNU1tVFhyMDZFRjN4c1RFSER0MlRDZ1UxalNZejl6Y2ZQanc0U2RPbkZpMWF0WEdqUnZweUZTcFZMcHYzNzZVbEJSSFIwZG1nT1B3NGNQLyt1dXZzMmZQZHUzYWxRNzNyS3lzM0xScEV4MEsvTFlzTFMyWjdiS3lNaFV4NHN5Wk14a1pHVk9uVHFVUG1VcE14Y1hGeGNYRnlpTWwyRmF0V2lVU2lkanhRaVFTTFY2ODJNVEVSR0c5QnZhd1drTEliNy85VmxSVU5ITGt5SnA2YWdzTEMrVnkrZHNPWGVWd09KMDZkWXFLaW5yOStqWHoydkhqeDQ4ZlAzN1VxRkZ2ZFNydHRtSERocFNVRkVORFE1bE1GaDBkTFJRSzJWOG42RC82dkhuemxGKzRZOGNPNWlQeDVNa1RmMy8vYWRPbU1hT1QzMnFxWDlldVhTTWpJMk5pWXZyMzcwLzNMRml3d05UVWxDWmFCYW1wcWFkUG4yYXZHczE4VUhOeWNnb0tDdGdmZUFVelpzd1lNbVNJd3RlODlldlgzNzU5T3pnNG1IMWJwdDVPVlFTb1cvaWdhemxYVjFjdWx5dVR5VkpUVTh2THk1VUhRWUsyR2pSbzBMWnQyLzc4ODA5SFI4Y1hMMTdrNStjTEJJS1ZLMWUrY1ZoMjM3NTk3OSsvZitqUW9VV0xGdG5iMjF0WldiMTY5U285UFYwZ0VLeFlzVUxGQU5DNWMrZW1wcWJldVhObi9Qanh6czdPaG9hR3o1NDlLeXdzdExLeSt2bm5uNW4rczg4KysyellzR0VuVDU1Y3RtelpuajE3TEN3c25qeDV3dUZ3Nk9EYTJwVEtyMVp4Y2JGTUpsT2VERWVqekpFalI3WnQyMlp2YjAvVGc3NisvcU5IajhMQ3dnd05EYytkTzBkbmpOVjA1dlQwZERya2x4blVXRkZSc1hUcFVocU9UNXc0TVd2V3JHcVR4N1ZyMXc0ZE9tUmtaS1JpNFF4Nis1c09FYW1KWEM2L2RPbFNlbm82cmNHY25aMTk4dVRKenovLy9OS2xTK0hoNGZUa3IxNjlTazFOcGF1dk5UVHA2ZWwwaFk2TWpBeUZvVGd5bWV6cTFhdDAyOVRVZFBIaXhleW81K1RrdEd2WHJtby8wdXo2ZWpRUjJ0dmIxMmFkNUR0MzdpUW5KNmYrSXpBdzBNdkxhL1hxMWFHaG9Vekd2WC8vZnJYVDRLS2pvNWN1WGNyaGNHYk9uTWtNOWQ2NmRXdkxsaTBURXhPenM3T2RuWjFmdjM1ZDdYWEx5c3FDZ29JOFBEellGVXUyYnQxSysydDM3Tmp4L2ZmZlY3dnVOSUFXUThiVmNqbzZPaTFhdEVoSlNaSEw1WW1KaWJXYzJ3dGFvSGZ2M3IxNzk5NjdkKys5ZS9kMGRYVTlQVDE5Zkh4cXVjREV2SG56M04zZGp4NDlldi8rL2N6TVRITno4MEdEQm4zeHhSY0tJMDBWNk9ucGJkbXlKU3dzN096WnM4K2ZQNWRLcFRZMk5rT0hEcDA4ZWJMQ01Oa2ZmdmloZWZQbVlXRmg2ZW5wUlVWRlhidDJuVGx6SnMwaTdLOWhFb21FUGQ1VWRhWGhhOWV1VlR2YU9DUWs1T2pSbzluWjJiYTJ0Z0VCQVRRRWp4dzU4c2FORyt2WHI2ZEpZdWJNbWRXbXpOTFMwb2NQSDA2ZVBKbmRneHNYRi9mTEw3K2twYVZObURDQkxwOXg4ZUxGS1ZPbVRKdzRrVDI5S1NFaFljbVNKWVNReFlzWHE2aXFjZXJVS1daOExaV1VsSFQxNnRYTXpNeU1qQXk2Z0FzaGhKNksvbnpvUDJMUG5qM056TXdPSFRvMGVQQmdhMnRydW1SM3MyYk5WUHlJdE5Mang0K25UNTllWGw3dTVPUTBlZkxrdFd2WHNvZlRmUFBOTjE5Ly9iVmNMdWR5dWRYT0RueWZYNG5aMmRsaFlXRVpHUm5wNmVuMEg0c1F3a3lMRkFnRTl2YjJKaVltMXRiV3ZYdjN2bmp4WW5SMHRLZW5aM2w1K1lzWEwwYU1HTUUrVlZSVTFNNmRPeE1TRXZUMDlBSUNBdWkvbzZlblo2dFdyV2o1UElGQU1HREFBQzh2cjZOSGp5bzBvNlNrUkNLUkRCczJMQ01qZ3lrWC9mVHAwM1hyMXYzOTk5K2RPblVhTUdCQVVGRFFxRkdqUm93WXNXREJBbHBmQmFBaFFNYlZmbTV1YnJUMFRGSlNFakp1ZzlLalJ3OW1zSUV5VjFkWEZXTUt1M2Z2cm5vQXQ1dWJtL0xMQlFMQnVISGp4bzBicDdwaFhDNVgrVEE2WDQwOUFaekQ0YkJIVmp4Nzlpd2hJWUY1dUhQblR0bzV6ZVB4Q2dvSzZDcXNUR1ZpUm01dTd1dlhyeWRNbU9EajQ4UDBZYnU1dVowK2ZacE9LbUx5YTM1K1BqdWszcjU5T3pjM2wwNFhXN3AwcWFHaDRlblRwNDhmUDM3Ly9uMmhVTGh3NGNMeDQ4ZlRvUmUvL1BMTHJsMjd3c1BEL2Z6OCt2ZnZ6K0Z3TGx5NDhOTlBQNGxFb3BrelovYnIxNDg1NXg5Ly9CRVJFV0ZoWVdGc2JLeWpvNU9hbXZydzRVTVRFNVBQUC8rY09TWXRMWTB1dzhIbGNoczNidXppNHVMbzZHaHZiKy9nNE9EZzRNQmtjYUZRT0dQR2pBMGJOaXhZc0dEdDJyVjB0R1hyMXExVi8rUzFqRnd1Ly9MTEw0dUtpbjc3N1RkN2UzdGZYOTlwMDZZMWFkS2tiZHUybHBhV0FvR0F6K2Z6ZUR5NlVWVlZKUktKeEdKeFpXVWxyWC8zd3c4L0tKOHpKeWRuOE9EQjdEMzBjN0p4NDhiQXdFRDIvajE3OWpCN2JHeHNQRHc4bWpScFFrdklOV25TcEhIanhzeEhhKzdjdWRIUjBZc1dMUW9NRE16TXpKVEw1ZXgrWXZwR0VoSVN2THk4Rmk5ZXpOeFNNRFUxUFhIaWhFd21rOGxrek9nQ1dvT1BHWlB6K3ZYcjJOallxcW9xTHBjYkVoTFNybDI3eTVjdkh6dDI3T0xGaXpLWmJOeTRjVXVXTE5IVDB4czhlUERtelp1UEhEbHk3dHc1WDE5Zkh4K2ZXcTRzRGFEUmtIRzFuNXViRzUwaWd5cTVVRzlWVkZUUStnUHMyOEY4UHArdXJVb2RPWEtFblhFek16UFBuei9QUERRMU5aMHhZMGFIRGgwVXpreHpqOElhQWRUZHUzY3ZYNzVzWUdEQTQvR2VQWHVXbUpqSW5obG1ZV0ZoWUdBd2ZmcDAyanQ0OXV4WnVsYndzR0hEcGsrZnptVHhwazJiYnQrKy9mVHAwMXUyYlBIMzk1ZkpaTzd1N212V3JCR0x4UXNXTEZCWTI4ek96aTR6TXpNMU5aVStwSXNSTGx5NGtOM1AzYlZyMXcwYk5qZzZPdHJaMmFrZU56bDY5T2pidDI5ZnVuU0pwbTByS3lzVkl5NjBFb2ZENmRPbmo3dTdPNTFKR1JZV2R2ejQ4Y2pJeU51M2J4Y1VGSWpGWW9sRW9yQUVMbVBhdEduVjdqYzBOSnc5ZTNadHJ0NnNXYk5mZi8zVndjSEJ5Y2xKOVRDd0ZpMWFMRjI2ZE9YS2xVeU5aSVc1bTE1ZVhwR1JrUTRPRHNxdnpjM04zYkZqQi8xU2xKK2ZmK0xFaVVhTkdqRlZIV2hGczI3ZHVxMWN1ZkwwNmROK2ZuNTBVYjF1M2JyNStma3gveldabVptdFdyVnExS2hSeTVjdkR3b0t5c3JLb21YRkFMUWJNcTcyYzNWMTVYQTRjcm44eVpNbkdKSUxhcGVibTN2cDBxV0JBd2N5MDdCZXZYcTFaczJhM054Y2QzZDNabFdxUllzV0tVUU5oYTdmVmF0V0xWKyt2TEt5VWlLUjhIaThtaVoxS1V3Q1krUHorVXlGQkxvazcvejU4NWxublp5Y3dzTEM2R2xIamh5Wm1wcnE1ZVhWdDI5ZnVqcXJnaUZEaG5UdjNqMGlJbUxnd0lFY0R1Zm5uMy9XMWRWVkxzOUVCNUJJcGRLS2lncXBWR3BnWUtDY1lzM016R3BmRVd6MTZ0Vk5talE1ZnZ5NFRDYjc1cHR2YXZrcWJmTEREejh3czZ4MGRIUzh2YjBWMXNLVlNDUVNpWVQyZFBMNWZPYi9henFoZ1lGQlRmRlhHWHR5bUdvVEowNDBNelBic21WTFptYm05T25UbGIrTlZCdHc2V3pPOFBEd2lvb0srZ2FkblozcG1GMzZySzZ1N3NHREIrbDNwQUVEQmtSRVJMUnYzMzdvMEtIVmpscHAxNjVkV0ZoWVNFaUl3a2dKQUczRnFlazdMbWlUdVhQblBuNzhtUDVGck0yMENWQ1hPbG5uYk9IQ2hiR3hzWnMyYlZJeFVFR04wdExTeG80ZHkrVnltelp0YW14c1hGeGMvUFRwVTVsTTV1am9HQlFVcEpiQmdsS3BWRVZKcGdaTEtCUys3VmRpWnAyemd3Y1BxbkdkTTYwa2s4azRITTdIV1NFWlFEdTg0eFJtMEN4WTFGZFROSVEvWU5iVzFvc1dMV3JYcmwxQlFVRjhmSHgyZHJhcnErdWNPWE9DZzRQVk5Sc0dBYmRhRGVIVHFFRzRYQzcrUlFEZUNzWXFOQWh1Ym00blRweEFsZHo2cjA3K2hnVUVCTlJGV3o0VW9WQTRkdXpZc1dQSHFyc2g4QWFJL2dDZzBkQ1AyeUMwYWRPR2JqeDY5RWdzRnF1N09WQ2pkNjRPQzFEbmtIRUJRS1BoRDJxRG9LK3YzNlJKRXpxaTYvNzkrK3B1RHRRSTZ3OUIvWUdNQ3dBYURSbTNvY0NpdmhxQncrR2dLeGZxQTN6ZEFnQk5oNyttRFFWVEhCN1R6dW81aGVYbUFkU2kybFdSQVFBMENESnVROEVNeWIxMzc1NjYyd0txSUZ1QTJuRTRISHpYQWdCTmg0emJVSmlZbURnNk90THQyN2R2cTdzNVVDTXVsOHRlVVJiZzQ4TkNyd0NnQlpCeEd4QjNkM2U2Z1l4YnorbnA2YUVRSnFnTGo4ZkR6UVFBMEFMSXVBMElNcTRHTVRRMFZIY1RvQ0hpY0RqNDdBR0Fka0RHYlVEYzNOd0VBZ0ZkVFBYVnExZnFiZzZvd3VmekVUWGdJNk1CRjVVOUFFQTc0SGRaQXlJUUNOcTNiMCszcjErL3J1N213QnNJQkFKVFUxUFVLSVdQZ3daY2xBd0RBSzJCak51d2RPblNoVzdFeGNXcHV5M3daaHdPeDlqWTJNaklDRWtYUGlpaFVHaGlZb0tBQ3dEYUJCbTNZZW5hdFN2ZGlJK1BGNGxFNm00TzFBcWZ6emMyTmpZd01LQkRUUURxQ3AvUDE5WFZOVFkyMXRmWHh6UkhBTkF5K05iZXNKaVltRFJ2M3Z6eDQ4Y3ltZXpHalJzOWV2UlFkNHVndG5SMGRHakpVcGxNSnBWS3BWS3BYQzVYZDZOQXczQTRISHBQZ01mallkd3RBR2czWk53R3AwdVhMbzhmUDZiREZaQnhOUkdYeStWeXVlalRCUUFBVUFIZjR4dWN6cDA3MDQyNHVEaDBCQUlBQUlCV1FzWnRjSm8yYldwdWJrNElLUzh2eDdxK0FBQUFvSldRY1JzaVp1WVpxaXNBQUFDQVZrTEdiWWlZNFFxeHNiSHFiZ3NBQUFCQTNVUEdiWWphdG0xTDE2UFB5Y2xKVDA5WGQzTUFBQUFBNmhneWJrTWtFQWpjM2QzcE5oWThBd0FBQU8yRGpOdEFZY0V6QUFBQTBHTEl1QTJVaDRjSDNVaE9UaTRxS2xKM2N3QUFBQURxRWpKdUEyVmlZdUxtNWthM3IxNjlxdTdtQUFBQUFOUWxaTnlHeTlQVGsyNUVSMGVydXkwQUFBQUFkUWtadCtIcTJiTW5YYkErTVRHeG9LQkEzYzBCQUFBQXFEUEl1QTJYb2FFaFUxM2hyNy8rVW5kekFBQUFBT29NTW02RHhneFhRTVlGQUFBQWJZS00yNkIxNjlaTlIwZUhFUExreVpQTXpFeDFOd2NBQUFDZ2JpRGpObWhDb1pCWjF6Y3FLa3JkelFFQUFBQ29HOGk0RFIwelhBRVpGd0FBQUxRR01tNUQ1K0hob2FlblJ3akp5c3A2L1BpeHVwc0RBQUFBVUFlUWNSczZQcC9mdlh0M3VvMlpad0FBQUtBZGtIR0I5T3JWaTI3ODlkZGZjcmxjM2MwQkFBQUFlRi9JdUVEYXQyOXZhR2hJQ0Nrc0xFeE1URlIzY3dBQUFBRGVGekl1RUM2WGkwSzVBQUFBb0UyUWNZR3dxeXRFUjBkTEpCSjFOd2NBQUFEZ3ZTRGpBaUdFdEdyVnlzcktpaEFpRW9sUVJBd0FBQUEwSFRJdS9OZlFvVVBweHRtelo5WGRGZ0FBQUlEM2dvd0wvOVczYjE4ZWowY0llZmp3NGZQbno5WGRIQUFBQUlCM2g0d0wvMlZpWXNJVXlvMklpRkIzY3dBQUFBRGVIVEl1L00vQWdRUHB4c1dMRnlzcks5WGRIQUFBQUlCM2hJd0wvOU8yYmR2R2pSdlRtV2VYTDE5V2QzTUFBQUFBM2hFeUx2ekxnQUVENk1hWk0yZlUzUllBQUFDQWQ0U01DLy9DekR4NzlPZ1JacDRCQUFDQWhrTEdoWDloenp3N2ZmcTB1cHNEQUFBQThDNlFjVUhSb0VHRDZNYWxTNWN3OHd3QUFBQTBFVEl1S0dyVHBnMHo4K3l2di81U2QzTUFBQUFBM2hveUxsU0RLU0tHTmM4QUFBQkFFeUhqUWpYNjlPbERaNTQ5ZnZ6NDBhTkg2bTRPQUFBQXdOdEJ4b1ZxbUppWTlPN2RtMjZIaG9hcXV6a0FBQUFBYndjWkY2bzNidHc0dWhFWEYvZnk1VXQxTndjQUFBRGdMU0RqUXZYczdPeTZkT2xDdDQ4Y09hTHU1Z0NBQnFCam5BZ2hNcGxNM1cxNVg0V0ZoZHUyYmF0TmJabHIxNjZ0WDcrK3VMajRmYTZWbEpUMCt2VnI1YWVLaW9wQ1FrSnUzTGp4emljSGFMRDQ2bTRBMUYvZTN0NXhjWEcwaU5pVUtWTXNMUzNWM1NJQXFOY3NMUzN6OHZJSUlYbDVlUi81TjRaVUtuMzI3Tm45Ky9mdjM3L3Y0K09UazVOeisvYnRtZzUyY1hIcDNMbXo2aE9HaDRkdjJiSWxMeS9QMzk5ZjlaRjM3OTRORGc2ZU5tMmFzYkV4clVoVFZWV2wraVY2ZW5wYzd2LzZtSzVkdXpaLy92emx5NWRQbmp4WjRjaTh2THpWcTFkUG5EalJ3OE5EOVRrQlFBRXlMdFRJMmRtNVZhdFd5Y25KTXBrc1BEemMxOWRYM1MwQ2dIck55c3Jxd1lNSGhKQ01qSXlXTFZ0K2hDdXVXYlBtMGFOSG1abVpXVmxaRW9tRUVHSm9hTmlwVTZlblQ1OEdCQVRvNmVrcHY2U2lvbUxpeElsdnpMaFRwa3c1ZS9ic2pSczNTa3BLakl5TWF0K2twVXVYbmpwMVN2VXhodzRkY25kM3IvMDVBZUFkSU9PQ0ttUEdqRWxPVGlhRW5EbHpadUxFaWZyNit1cHVFUURVWDYxYXRZcUppU0dFbkQ5LzNzdkw2K05jVkNBUWRPdldMVHc4dkhmdjN0OSsrNjJkblIySHczbjY5Q2toSkNvcXl0emNYT0Y0RnhjWDlzUFUxTlQrL2Z1ck9IL0hqaDJWZDNLNTNKU1VsR3FQSHpCZ3dLZWZma3EzZCsvZWJXbHBPV3JVS09iWjY5ZXZ4OFhGNmVycXZzMWJCSUIzZ1l3THFuVHUzTm5PenU3bHk1Y1ZGUlduVHAwYVAzNjh1bHNFQVBWWHIxNjlkdXpZUVFoSlNrcUtqNDl2MTY3ZGg3N2kwcVZMNmNhRkN4ZXNyYTN0N2UzZjdUeHVibTY5ZXZXcS9mRWNEcWVtcC9yMDZkT25UeCs2SFJ3Yy9PbW5uL3I1K1RIUGlzWGl1TGc0b1ZENGJ1MEVnTnBEeGdWVk9Cek91SEhqQWdJQ0NDRmhZV0dqUm8wU0NBVHFiaFFBMUZNbUppWWVIaDUwZ3RTR0RSdTJiZHRtWm1hbTdrYlZpcHViMjV3NWMrcUJkT0h1QUFBZ0FFbEVRVlRrVkdWbFpUd2VqL2JVaXNWaWhkdGZkS2d1TWk3QVI0Q01DMi9RdTNmdi9mdjM1K2ZuRnhVVlJVWkdEaG8wU04wdEFvRDZhK2JNbWZIeDhXS3h1S0NnWU42OGVXdlhycld6cy90QTE2cXFxb3FNaktUYkVva2tMUzJOTHMzbzZ1cEtkMzczM1hmS1g4dFYxSHhZdDI3ZDRjT0gzM2hkZjMvL2tTTkhWbFpXM3JwMUt6czcrK2JObTRTUWI3Lzl0cUNnSUNjbnA3aTRlTU9HRGNPSEQ2Znp6eFNHSllqRllrSkl0V01WTGwrK1hGQlFvTENURmx0SVNrb0tDZ3BpNy9mMTlhMTJ0REVBTUpCeDRRMTRQTjdJa1NQMzd0MUxpNGdOR0RDQVBSMFlBSUR0azA4K21UWnQydTdkdXdraHVibTVNMmJNNk4yN2Q1OCtmV3h0Ylcxc2JPcjJXbUt4ZVA3OCtjekQ2T2pvNk9ob1Fzank1Y3ZmN1lSZHVuU2h3YkdxcW9yUC85ZmZ4NHFLaW1QSGpwV1dsdXJxNnRyYTJ0S3FYajQrUHN3QkdSa1p0cmEyenM3T05qWTJ6WnMzSjRSVVZsYks1WEtGZmx5YWNhdnR4NDJKaWFHam1aVWxKU1VsSlNXeDkweWFOQWtaRjBBMVpGeDRzeUZEaGh3OGVMQ2lvaUluSitmcTFhdmR1M2RYZDRzQW9QNGFPWEprZVhsNVNFZ0lmUmdWRlJYMS8rM2RlVUJNKy84LzhOTXNXbFJTaEt5bDBrV1d4TFZkUk55a2NHMWx5WnF0THlLeVJpZzNsR1M1NFY2eUpFc2hydTFTRWlwOHJHVkozU2lraGRDMFRMTTE4LzNqL2Z1YzMvbk8xQlJpYW5vKy9qcHo1c3ljOTdqVG5lZDVuL2Y3OVk2TFUvNlM0Y09ITDFxMDZFdFBwS09qUXliRm5qNTlldDI2ZFc1dWJpdFhyaVJYNWdrSkNhNnVyaXRXckZDY0tidGh3NGFlUFh0VytJWjJkbloyZG5ZQ2dXRG16SmttSmlacjFxd2hZeTJ1WGJ2bTcrOWZVbEl5ZVBEZ3RXdlhtcGlZVUJSbFpHUVVHaHJhckZteml4Y3Zob1dGSFR0MlRDN0U4L2w4aXFMa2FqSUloY0xLK25GWHJWbzFmdno0YW43MmhnMGJWdk5JZ0hvTEdSZXFwcW1wNmV6c1RGYUNPSGJzR0RJdUFDZzNlZkprTXpPekhUdDI4SGk4Nmh5dlpBcVhjcVMzbFdSb0RRME44akEzTjFjaWtRd2FOT2p1M2J1S0x4a3dZQUJGVVcvZnZtVk9VR00yb0VHREJvTUhEOTZ4WTBkaVlxS1hsOWYxNjlldlhidG1ZbUlTR2hyS0xCYkI0WERJdzhvNlg4bXFFTHE2dXN5ZEFvRkFRME9qUVlNR2lzZHJhbW9pdVFMVUlHUmNxSmF4WThlZU8zZE9LQlJtWm1aZXYzN2R6czVPMVMwQ2dGcXRUNTgrZmZyMFNVaElpSTJOemMzTjVmRjQxY3k3WCtyang0K0ppWWtVUlQxNzlzekR3eU00T1BqV3JWdFZEbGRZdFdyVjlPblQ2ZUc1ek5ESllySGMzZDBIREJpd1pNa1NIeDhmaXFJbVRacTBmUG55THgwYlFENHZXUmlDSmhBSUZEdHh5VVEwek9nRnFGbkl1RkF0K3ZyNjQ4ZVBKemNmanh3NU1uRGdRSXpLQllBcTllL2YvM3ZmK1RsOStyU1JrWkZJSkNvckszdjA2SkdYbDllMmJkdm82bDBrKzdxN3V5OWR1blRjdUhIMFRub01BeGxSb0t1cmUrYk1HYmtwWDQ2T2pvY09IU29xS2lvc0xEeDI3Qmp6S1dOalkyZG5aK1VOZS8vK1BUbVN1Vk1nRUNobVpUSklOejQrUGpjM3Q3SjM2OWV2bjQyTmpmSXpBZ0FUTWk1VUYrbktMUzR1enN2THUzVHBrcE9UazZwYkJBRDFuVUFnT0h6NDhPalJvNk9qbzIxdGJVZU5HaFVRRUJBV0Z2WS8vL00vOURGa1JLeU9qbzdpZWhDazFCZkp1QWNPSE1qSXlLandMSmN1WGJwMDZSSnpUOWV1WFN2THVNK2ZQeGVKUk4yNmRVdExTNk1vcWsyYk5zeG4rWHkrWXNZbFBiNHhNVEYwbVFoRk9qbzZ5TGdBWHdRWkY2cExTMHRyNHNTSlpMcjBzV1BIaGcwYlZ1R1FNZ0NBSDRaVU5uUjFkWTJPanFZb2F2cjA2V0t4ZU55NGNibTV1ZVhsNWVRWTBwOWFXRmlZbloxTjlyRFpiRkliZ1M3T1pXUmtkUHIwYWZvbHRPWExsOGZHeHQ2N2Q0L05acE05OGZIeFhsNWUzYnQzVjJ4TVNVbkp6cDA3dzhQRFY2MWExYTFidDZTa0pGMWRYVk5UVTdsakZETnVYbDRlUlZGbnpweHAxNjZkNHR2ZXZIbVRXVDRDQUtvSkdSZStnSk9UMDVrelp3b0tDajUvL256bXpCbFhWMWRWdHdnQTZxK1NrcExRMEZCSFIwZm03TEhaczJkVEZOVzNiOStQSHo4eUQ5NjFheGRkWXRiQXdJQ2Vqa1o2V3p0MDZGQmhyUU1TYlhWMGRNaHNOcWxVdW5mdlhoMGRuYmx6NTlMSGtCRzlzYkd4Zi8zMVYxNWVub1dGUmE5ZXZWNi9mdjNnd1FOSFIwZTVZVjNGeGNXS05kVFMwOU01SEk2bHBXV0ZRM0t4OEMvQTEwSEdoUy9BNVhMZDNOeTJiOTlPVVZSVVZKU3pzek5tQVFPQXFwQnc2ZW5wcWZqVW5qMTd4R0l4MmM3SXlQRDE5WjArZmZyUW9VUEpIbWJ0MjlUVTFBWU5HcGlabVZYbmpQSHg4ZW5wNlI0ZUhzeGhEeTlmdnFRb3lzL1BqOHZsTGxpd1lONjhlVnd1ZDhXS0ZXU0lsOXc3OEhnOHVYUHgrZnhIang1VkZuQUI0S3NoNDhLWHNiZTNqNHFLeXM3TzV2UDVKMDZjWUpaQUJ3RDRrZlQxOWZmdDI5ZTJiVnZGcDdwMjdVcHZrMFRidW5WclcxdGJ1Y09LaTR0djM3NXRZMk1qdCtKRFpRWVBIaHdlSG01bFpVWHZLUzB0SlpYTHVuVHBzbW5USmt0TFM3SmkyZG16Wjd0MDZTSTMzNjY0dUZnZ0VEUnExSWk1ODhLRkN3S0JnTTdmQUZCVE1EVWV2Z3lMeFNJRmR5aUtPbmZ1bk9MS2t3QUFQMHp2M3IyLzVlVVhMbHdRQ29XalI0K3U3SUN5c2pMeS96MTZUNjlldlpqbHdCbzJiTGhreVpJNWMrYWNPSEdDQk56VTFOU2xTNWR5T0p3Tkd6Ykl2UnRaaHExOSsvYjBIajZmSHhvYXltS3hSb3dZOFMwZkJBQVVvUjhYdmxpL2Z2MHNMUzNUMDlQRll2R1JJMGNxdkZFSUFLQVMrZm41Y25tUnpDUUxEQXdNQ1FsaDdqOTgrSEJJU0lpQmdjR3dZY09ZK3c4ZVBQajA2Vk05UGIyeXNyS0VoSVNXTFZzcUw1VklYL2FUSGx3dkw2K1NrcEtOR3pkMjdOang3ZHUzcnE2dXJWcTEwdFhWbFVnazkrN2RZN0ZZek5QNSsvdm41dWFPSFR1Mnd0NW9BUGdXeUxqd05kemQzWmN2WDA1UjFOV3JWeWRNbUVEUFVBWUFVQzFkWGQwRkN4WlU1MGd1bDh0aXNaWXRXeVkzcjBBZ0VGeTRjSUZzbTVpWXJGdTNycHFuenNqSThQRHdLQzh2WDd0MnJZdUxDMFZSclZxMW9panE2ZE9uWkpXSGxpMWJMbDY4bUI3cWtKaVllUHIwYVFNRGc2OVl4eGdBcW9TTUMxL0QydHE2VzdkdWp4OC9sa3Fsb2FHaGZuNStxbTRSQUFCRkJnOHdPMWFWTzNyMEtIUGtBREYvL3Z6NTgrZVRDVzFmdE5pTnVibDVTRWlJcnE1dW56NTl5QjRORFEyeUJwdE1KaXN2TDVjYjlkdTNiOStoUTRlT0d6ZE9zZElDQUh3N0RabE1wdW8yUUoyVW1abTVZTUVDOGpPd2R1M2F2bjM3cXJwRkFBQjFqRlFxeFpxUkFOOEovclRnSzVtYW1vNGNPWkpzNzltelJ5Z1VxcnBGQUFCMURBSXV3UGVEdnk3NGVtNXVibzBiTjZZb3FxQ2dJQ0lpUXRYTkFRQUFBUGgva0hIaDYrbm82TXlaTTRkc256bHpobDRuRXdBQUFFQzFrSEhobXd3YU5LaGp4NDZrT2s5d2NMQ3Ftd01BQUFCQUllTkNEVmk4ZURGWjBqMDFOZlhhdFd1cWJnNEFBQUFBTWk1OHM5YXRXNDhaTTRacy8vbm5uM3crWDlVdEFnQUFnUG9PR1JkcXdPVEprNXMwYVVKUlZGRlJVVmhZbUtxYkF3QUFBUFVkTWk3VUFFMU56WG56NXBIdGl4Y3ZwcWVucTdwRkFBQUFVSzhoNDBMTjZOZXZYN2R1M2NoMllHQ2dXQ3hXZFlzQUFBQ2cva0xHaFJxelpNa1NUVTFOaXFLeXM3TVBIVHFrNnVZQUFBQkEvWVdNQ3pYRzJOaDR3WUlGWlB2TW1UTXBLU21xYmhFQUFBRFVVOGk0VUpQczdlMTc5KzVOdGpkdjNvd2FDd0FBQUtBU3lMaFF3NVl1WGRxb1VTT0tvajUvL3Z6SEgzK291amtBQUFCUUh5SGpRZzNUMWRYMTl2WW0yM0Z4Y2JkdjMxWjFpd0FBQUtEZVFjYUZtdGVqUnc4SEJ3ZXlIUndjL09uVEoxVzNDQUFBQU9vWFpGejRMdWJPbmR1MGFWT0tva3BLU3JaczJhTHE1Z0FBQUVEOWdvd0wzNFdXbHRiS2xTczFORFFvaWtwSlNUbDM3cHlxV3dRQUFBRDFDREl1ZkM4ZE8zWWNQMzQ4MlQ1dzRFQkdSb2FxV3dRQUFBRDFCVEl1ZkVkVHAwNDFOVFdsS0Vvc0Z2djYraFlYRjZ1NlJRQUFBRkF2SU9QQ2Q4Um1zOWV1WGF1bHBVVlIxS2RQbnpadTNDaVZTbFhkS0FBQUFGQi95TGp3ZmJWbzBXTFZxbFZrKytuVHAvdjM3MWQxaXdBQUFFRDlJZVBDZDllclY2L0preWVUN2VqbzZNVEVSRlczQ0FBQUFOUWNNaTc4Q0pNblQrN1dyUnZaRGd3TXpNek1WSFdMQUFBQVFKMXB5R1F5VmJjQjZvWFMwdEtGQ3hmbTV1WlNGTlcwYWRNOWUvWTBiTmhRMVkwQ0FBQUE5WVIrWFBoQkdqWnN1R0hEQmsxTlRZcWlQbno0NE8vdmovbG5BQUFBOEowZzQ4S1AwN3AxYTI5dmI3TDkrUEhqSTBlT3FMcEZBQUFBb0o2UWNlR0g2dGV2MzdoeDQ4ajJ5Wk1uTDE2OHFPb1dBUUFBZ0JwQ3hvVWZiY2FNR1owN2R5YmJ1M2Z2am8rUFYzV0xBQUFBUU4wZzQ4S1B4bUt4MXE5ZlQ5WS9JMlVXN3Q2OXErcEdBUUFBZ0ZwQnhnVVZhTml3NFpZdFcxcTNiazFSbEZRcTlmZjNmL0RnZ2FvYkJRQUFBT29EdGNOQVpYZzhucWVuWjM1K1BrVlJYQzUzOCtiTkhUdDJWSFdqQUFBQVFCMmdIeGRVcGxHalJvR0JnVTJhTktFb1Npd1crL2o0cEtlbnE3cFJBQUFBb0E3UWp3c3FscGVYdDNqeFloNlBSOFl3Yk51MnJXM2J0cXB1RkFBQUFOUnQ2TWNGRld2ZXZQbldyVnQxZFhYSldtZ3JWcXdnYTZFQkFBQUFmRFZrWEZDOU5tM2FiTjI2VlV0TGl3elNYYjU4K1ljUEgxVGRLQUFBQUtqRGtIR2hWakExTlEwSUNDQXIvUllVRkN4ZnZyeXdzRkRWalFJQUFJQzZDaGtYYWdzckt5cy9QejhPaDBNRzZTNVpzaVE3TzF2VmpRSUFBSUE2Q1JrWGFoRnJhK3QxNjlheFdDd1NjejA5UFo4OWU2YnFSZ0VBQUVEZGc3b0tVT3NrSlNYNSsvdVRieWFiemZiMjloNDRjS0NxR3dVQUFBQjFDWHY5K3ZXcWJnUEEvOUc2ZFd0TFM4dWtwS1R5OG5LWlRKYVFrRUJSVkpjdVhWVGRMZ0FBQUtnejBJOEx0VlJXVnRhYU5XcytmZnBFSGc0Y09IRHAwcVZjTGxmVjdRSUFBSUE2QUJrWGFxL0N3a0lmSDUrWEwxK1NoeDA2ZFBEMzl5ZVZkQUVBQUFDVVFNYUZXazBrRWdVRUJOeTVjNGM4Yk42OCtlKy8vOTZpUlF0VnR3c0FBQUJxTldSY3FBT09IajBhRVJGQnRuVjFkZGV2WDkrcFV5ZFZOMG9GeXN2THhXS3hSQ0tSU3FWU3FSUi92UEIxT0J5T2hvWUdoOFBoY3Jsc05sdlZ6UUVBK0M2UWNhRnV1SFhyMXRhdFd5VVNTVDBzdGlDVHlZUkNvVkFvbEVxbHFtNExxQnMybTYycHFVbVdYd0VBVUNmSXVGQm5wS2VuKy9qNEZCY1hrNGNPRGc1ejU4NGxLd0NySzZsVVdsWldKaEtKVk4wUVVITXNGa3RIUndkek9nRkFuU0RqUWwzeTRjT0gxYXRYMCt1Zk5XblNaT1hLbFdvOGJxRzB0QlFCRjM0WUxwZUxPWjBBb0RhUWNhR09LU3NyMjdoeDQrUEhqK2s5bzBhTm1qbHpab01HRFZUYXJwcUhnQXMvSHB2TjF0UFQwOURRVUhWREFBQytGVEl1MUQxU3FmVDgrZk1IRHg0VUNvVmtUNHNXTFpZdlgyNWxaYVhxcHRVWW9WREk1L05WM1Fxb2o5Q2JDd0RxQVJrWDZxcWNuSnl0VzdlbXBhV1JoeXdXYSt6WXNXNXVibW93cGxBcWxmSjRQRlczQXVvdlhWMWROZmc3QW9CNkRoa1g2akRGRHQxV3JWcXRXclhLek14TTFVMzdKaGlsQUtyRllyRWFOV3FrNmxZQUFId1RaRnlvOCtRNmRObHM5c1NKRTExZFhldG80VStaVEZaWVdLanFWa0I5cDZPamc0SmlBRkNuSWVPQ09sRHMwRFUxTlYyOWVuV3JWcTFVM2JRdmhwRzRVQnV3Mld4OWZYMVZ0d0lBNE9zaDQ0TDZVT3pRL2ZYWFh5ZE9uTmlrU1JOVk4rMExGQlVWbFplWHE3b1ZBSlNCZ1FFS0xBQkEzWVdNQzJwRnNVT1h5K1U2T0RpNHVyb2FHaHFxdW5WVncwQUZxRDB3OHd3QTZqUmtYRkJEY2gyNkpPazZPVG01dUxqVThwazBFb21FWHNnTlFMVXdKQmNBNmpSa1hGQlBNcGtzS1NrcElpSWlNek9UM3FtcHFlbnM3RHhod2dROVBUMlZ0cTVTSXBHb3RMUlUxYTBBb0NpSzB0TFMwdGJXVm5VckFBQytFakl1cUxrN2QrNGNQWHIwNWN1WDlCNXRiZTFSbzBhTkhUdTJGaGE2RndnRVpXVmxxbTRGQUVXdUNYVjBkRlRkQ2dDQXI0U01DL1hDblR0M0lpSWlNakl5NkQzYTJ0cTlldlZ5ZEhUczBxV0xTcHYyZjVTVmxRa0VBbFczQW9CQ3hnV0F1ZzRaRitxUisvZnZSMFJFdkhqeGdyblR4TVJrK1BEaFE0Y09yUTFEZFpGeG9mWkF4Z1dBT28yOWZ2MTZWYmNCNEFjeE1URnhjSERvMkxGalhsN2VodzhmeU03aTR1SkhqeDVGUjBkblpXWHA2ZWsxYTlaTWhmV1NKQktKUkNKUjFkbHJwL1QwOUp5Y25LWk5tOHI5ZDNuMzd0MlRKMCtNakl3YU5HandSVy80K3ZYcmdvSUNMUzJ0SDE4MGdNZmpuVHg1MHRMU3NrN1VLK0J3T0hXaW5TS1JxR1lYZkVsTFMvdm5uMythTkdueUxRUDM4L0x5Y25KeXlOUzlHbXhiZFlqRjRuUG56bWxvYU5TdHNva0FOWTZqNmdZQS9HZzJOalkyTmpiSnljbUppWW5YcjE4dktTbWhLS3E4dlB6V3JWdTNidDFxM3J6NThPSERodzBiWm1CZ29PcVcxbXBQbmp4eGQzZnYwS0hEa1NOSHZ1dUpEaHc0RUI4Zkh4RVJZVzV1enR3ZkhSMGRIaDYrZWZObU96dTc2ci9iaFFzWC9QejhLSW82ZnZ5NDhqV2YzNzE3ZC9QbXplcS9jNU1tVFlZT0hhcjhtSVNFaE5EUTBFK2ZQaTFac3FUS04zejQ4S0cvdjM5MVR1M3U3dTdvNkZqdGxxcVZEeDgrVEpreVpmejQ4ZTd1N3N6OXQyL2ZUa2xKcWZBbGMrYk1VWDRkZS9qdzRkT25UM2Z1M05uRXhPVHJXcFdXbGpaeDRzVFMwdEwxNjlkUG5EaFJ5WkZpc1RnaUl1S0wzdHpOelUxNXBuLzM3cDJ2cjIrSERoMGlJeU5aTEpieWR4T0pSQ05HaktqT2VYLzU1WmQxNjlaOVVWTUJWQXNaRitxcHJsMjdkdTNhZGZiczJVbEpTVmV1WEhuMDZCSFpuNWVYZC9EZ3djT0hEM2ZvME1IVzF0YlcxdGJDd2dLVjhGV0Z4K01sSlNYWjJOaklCVnlLb3VMajQvWDE5ZnYxNjFmOWQzdjA2RkZBUUVDVEprMktpb3E4dmIzMzc5L2Z1SEhqeWc1KzllcFZTRWdJbDh1dFRoK2hRQ0RvMUtsVGxSblgwZEh4MUtsVGx5NWRtajE3ZHBWVEhnVUN3YnQzNzBKQ1FwU1BvcGszYng2NVRxdWZ1Rnl1a1pGUllHQmdhbXJxcGsyYnRMUzB5UDY0dUxqS3JyNW16WnJGNFZUNjI4Zm44eTlmdm14aFlkR3RXN2V2YTlMSGp4L256WnNuRW9tYU4yKytlZk5tS3l1cjd0MjdWM2F3U0NRS0NBaGdzOW5WdVIwaEZvc2xFa21WQzVXM2E5Zk96YzN0NE1HRER4NDg2Tm16cC9MM2xFcWxiOTY4V2J4NGNmLysvWlVjRmhBUVVGQlFVR1VMQVdvVlpGeW8xN2hjN3NDQkF3Y09IUGpodzRlclY2OWV2WHIxL2Z2MzVQLzdxYW1wcWFtcDRlSGgrdnI2TmpZMkpPL1doakc3OVVSWldabFlMTDU0OGFKSUpISnljaW9xS2lMN0d6WnN5R2F6VTFKUzNyNTlPM1RvVU1YZjNSWXRXbFI0VGZMZ3dZUGx5NWRyYTJ2djJyWHJ6WnMzSzFldTlQTHkycjU5dS9JTyszWHIxZzBiTnF6SzFycTZ1aklmVHA4K25WbTBqb21NUmFtczU2eGJ0MjQ3ZHV4Zzd1SHorY29EVFQyZlUyRmdZQkFXRnVidDdYM2h3b1czYjk4ZU9YS0V4Rnp5ejVLWW1NZ3NmN1pseTVhVEowOHlYeDRRRUNDM1J5YVRDUVNDVjY5ZVZabHhUNTQ4MmFGREI3bWRlWGw1N3U3dU9UazVnWUdCWGJ0Mm5UaHg0dno1OHc4ZVBQalRUejhwZWF2eDQ4ZHYyTENoeWcrN1ljT0dZOGVPS1drODgxTlFGRFY3OXV6SzN1cng0OGZNaDBLaFVIbGxib3loZ3JvSUdSZUFvaWlxYWRPbWt5ZFBualJwMHVQSGo2OWN1WktVbENRV2k4bFRSVVZGOGZIeDhmSHhGRVcxYjkrZWhOMmZmdnFwWm9jQWdwd05HelpjdjM2ZGJHL2N1SkhldjMvL2ZtdHI2Ny8vL3B1aXFKaVltSmlZR0xrWDNyeDVVM0hsZ3V2WHI2OWJ0NDdGWWdVSEI1dVptWm1abWExWnM4YmYzOS9kM1QwNE9MaE5telkxMjNnbko2ZlBuejh6OTJSbVpsNjdkczNSMFpIYy9rNU9UcjUzNzU2TGk0dmNpTThXTFZySXZkV3BVNmVVRDRxbHY2ajFscGFXMW80ZE8vejgvSm8yYlVyMzQrYmw1V2xwYVJrWkdURXZlQlQvWnJ0Mzd5NlZTdW1IWldWbFVWRlJMVnEwcUxKTG5xSW94U3ZlVjY5ZXpadzVNemMzZDhXS0ZTTkhqaVFqYmFaT25UcHAwcVRnNE9BdkdsUlRIWDM2OUpHN0cxQldWbmJnd0lGZXZYcjE2dFdMb3FqMzc5OUhSa1lPR1RKRWVjSW1meUJQbmp4UmNzRGJ0MitiTjI5ZVF3MEgrRUdRY1FIK1B3ME5qZTdkdTNmdjNyMmtwT1Q2OWV0WHJseGhGdGFsS09ybHk1Y3ZYNzQ4ZWZLa2pvNU90MjdkZXZUbzBiTm56NlpObTZxdXlUVkpJcEVvdVlmNzQ3RllMT1lneTJmUG5pVW1KcEo3d1ZldVhQbnBwNS9rQnFHZU9uWHE5ZXZYY3ZkOHhXTHh2bjM3d3NQRERRd01nb09ETzNYcVJQWTdPenRyYTJ0djJMQmgxcXhaM3Q3ZWxYWFczcjU5KytQSGoxVTJsY2ZqTWFjV2pSczNqbXdVRmhheTJXdzlQYjNZMk5ocjE2NDVPVG4xNk5HRG9xaWpSNC9ldTNmUDFkWFZ4TVFrUHorL1diTm1sYjN6N05tejlmWDFsWng2NXN5WlZUWlA3YkZZTEY5ZlgvcGhZV0hoblR0M0ZFY1prWWZNNzdtRGc0T0Rnd045UUVCQUFFVlJhOWV1SFRKa3lKZTI0Zno1OHhzMmJPRHorZjcrL3VQSGp5YzdmL3JwcCtQSGo3dTd1OC8vcndySEpLU2xwUjA2ZEtqS1V6RFhicVFvYXRDZ1FZTUdEU0wzblhKemMxdTJiUG5wMHllU2NSY3VYRWdHelVkR1J0cmIyNDhaTXlZdkwwOUpTQjA1Y3VRdnYveWk1TlRNNjB5QXVxSVcvWjRCMUI2NnVyck96czdPenM3djM3OVArYS84L0h6NkFENmZuNVNVbEpTVVJMcHpXclpzMmJKbHkxYXRXcG1ZbUpBTkZVNUk5L0x5U2t4TURBb0thdCsrL2Q2OWUrL2V2Y3ZuODl1MGFmUGJiNytOSFR1Vy90Vi8vdno1akJrek9uVG9zSHYzN3MyYk45KytmVnRmWC8vY3VYUGsyZVRrNUpNblR5WW5KMy8rL0ZsWFY3ZHo1ODR1TGk0Ly8veXo4bFBMWkxKLy92bm4vUG56Ly83N2IybHBxWkdSVWMrZVBhZE5tOWEyYlZ1NUk1ODhlWExvMEtHVWxCU2hVTmkrZmZ1Wk0yZnllRHcvUDc5ZmYvMlYvalZsczltelpzMmlYeElaR1VreWJrUkVoRWdrV3Jod0ljbUx0UGo0K096c2JHYXN5Y3pNOVBYMVRVdExNek16MjdwMWErdldyWm5IMjl2Ykd4a1pyVnExYXUzYXRmLzg4NCszdDdkaU4ycE1URXhjWEZ5Vi8rWUNnVUR4dFFLQllPblNwUUtCSUN3c3JMSVh4c1RFK1ByNnJsNjkyc25KcWNJRGZIeDhsRThiRWdxRlZUWlBqZm43K3pkdjNueldyRm4wZjNleFdMeDY5ZXJpNHVKSmt5YkpIVXlHWDY5Y3VaTDBhNDRaTTRaNWdmcmt5Wk1qUjQ3WTJ0cDI3OTc5MDZkUGxaMlJ5K1hLOWI2VHIrNzU4K2NOREF6MjdOa3pjT0JBNXJQbTV1YVJrWkVlSGg2aG9hRlhybHpadUhHanJhMnQzSHVtcEtUSTFUU3NVR1Y5OWdFQkFXZlBuajErL0xpaG9XR0ZCMlJsWlkwZE85Ykp5Y25YMTdmQ3I5T2ZmLzU1K1BCaEphY3VMQ3drZVJxZ0RrSEdCVkRHMk5qWTN0N2UzdDZlM1Bpck1PL3llRHdlai9mOCtYUG1DNXMwYWRLcVZTczYrN1pzMmJKNTgrWlZ6bkd1UWUvZXZTTUZCTXpOelFzS0NqSXlNZ0lEQTdPeXNwWXRXeVozNU1hTkc1ODhlV0p0YlUybnBjT0hENGVHaGxJVTFiSmx5NjVkdStibjV5Y21KaVltSnM2ZE8xZEpyeUhKRnFRV2dhV2xwWjZlM3N1WEx5OWV2QmdiR3hzWUdNak14N0d4c1Q0K1BqS1p6TmpZdUgzNzlwbVptY3VXTFJzd1lFQjFQbGR1Ym01VVZKU05qWTFjd0NYb1RqSWVqeGNXRmhZVkZWVmVYajVtekJoUFQwLzZMalpUOSs3ZGp4OC83dS92bjVDUWNQZnVYUWNIQnpjM3QzYnQydEVIVkhNOGJseGNuTng5Y0tsVTZ1dnIrL1RwMDJYTGxpbU9uYUQxNjlmUDJ0cmF6OCt2dUxpWVRNRG44WGdrWUxWbzBlTEVpUk5WbnBvZ3czLzE5ZldOakl5cStSSTFJQmFMazVPVHc4UEQ3OTI3RnhRVXBLZW45K0xGaTNYcjFpVW5KdzhkT25UMDZORnl4NDhkTy9ieWY1RWhKZlJUUEI1djhlTEZVcW4wL3YzN2ZmcjBVWExTUVlNRzdkdTNqMnhMSkpLVEowL3UyclhyOCtmUFBYdjJEQW9LcXJDdjFOalkrUGp4NDd0Mjdmcnp6ejhuVDU3Y3AwK2Z1WFBuTXM5U3pmRzRqeDQ5K3ZmZmYrV3VudzhkT25Ua3lCRUhCd2N6TTdQQ3dzSUtYOWl1WGJ0eDQ4WWRPblNJeCtNRkJnWnl1VnloVUppZG5VMmV2WFRwVXBXbkpzaDlyUVlOR3NoZExnTFVUc2k0QU5YRnpMdjUrZmwwM2lYVDFPUVVGQlFVRkJUSVRleG8wS0NCbHBhV2xwYVdwcVptaFJ2Mjl2WTFOYTB0TkRUVTJkbDUwYUpGSkdERnhzYXVXYk1tS2lwcTZOQ2hYYnQycFEvTHpzNld5V1JSVVZINit2cGtua3BTVWxKb2FLaVdscGFmbngrZE8rUGo0OWV1WGJ0djM3NnVYYnRXR0M1SlY5RE5temRidDI0ZEdCaG9hbXBLRXNEKy9mc1BIanpvNCtOeit2UnBjczg5UHovZjM5OWZKcE41ZW5wT25EaFJRME9qdkx6OHI3LytPbmp3WUhVK0Y0dkZHakJnd0xScDA3S3lzcGhobENRZTh2T2ZsWlhsN3U1ZVhGemNva1VMR3h1YlRwMDZ4Y2JHS25sUE96czdRMFBEcEtTa0N4Y3UvUHZ2djRjUEg2WTdCYXM1Vm9HSWpZMGxYdytKUk9McjZ4c2ZIKy91N2s3ZnRxNlFqbzdPdG0zYlBEMDlRMEpDeXN2THAweVpFaE1UczJ2WHJtcWVVYzdvMGFPclU1V3Ntbmc4M3BreloycnEzWlN6c0xDbzhpNkJJaTZYR3g0ZXZuTGx5c3VYTDArWU1HSGZ2bjBjRHVmMTY5Y3VMaTZyVjY5V3ZLUTBNVEc1ZE9tU1FDQW9MeThuOHhmSmZvbEU0dTN0bloyZGJXRmhNWC8rZkNWblhMMTZOYjB0Rm92SGpSdjM0c1VMSFIyZElVT0dEQjQ4bU56WXFVeTdkdTJtVFp0Mi8vNzkyN2R2Snljblg3NThtUTdFMVJ5clFJU0hoMCtmUHAxc0h6MTZOQ0Fnb0gvLy9vR0JnY292b1ZldFdpVVNpWTRkT3lZV2kwTkNRckt5c2x4Y1hLcDVSam5tNXVhblRwMzZ1dGNDL0VqSXVBQmZvMW16WmtPSERpVVRVNHFMaTkrOWU1ZVRrNU9kbloyVGswTzIrWHkrNHF0RUlwRklKS0pMQkNpeXRyYXVxWXpicGswYkx5OHZ1blBSM3Q3K3hvMGJWNjlldlhqeElqUGpscGFXZW5oNGtQUkpnaDI1c1Q1dDJqUm14K3FnUVlQR2pCbHo0c1NKa3lkUFZwaHhpNHFLeUJSdkh4OGZFbkRKSWdMejVzMUxURXhNVDArL2RPa1NLVDRRSFIxZFZsYldxMWN2K2xZeW04MmVOMjllU2tyS2d3Y1BxdnhjelpvMTI3UnAwOW16WndNQ0FnSURBNW1ObEVna0pPTzJhOWV1VzdkdUZoWVcwNlpOYzNGeHVYanhZcFZ2UzZwNlJVUkVEQmd3Z0RuYW9acGpGY2pJaEI0OWV0amIyMHNra2hVclZpUWtKTXlZTVVQSnhIYWFycTd1OXUzYkZ5NWN1R3ZYTGsxTnpmSGp4NVBodktXbHBkVXNDcWF0cmExOHpPN1g0ZkY0WDFxNjlhczVPanArUmNZbEU4NjJiOS9ldEduVHVMZzRYVjFkUTBQRGZmdjJ2WDc5K3NxVkswcGVOV3JVS0hwYkpwT3RXYlBteG8wYkZFVVpHUmtwTHhiTEhQWEw1WElkSEJ4TVRVMVhybHk1ZmZ2Mk5XdldWTmxhRXhPVHVMaTQ4K2ZQVXhURjdQR3Q1bGdGZW1nS3liaC8vZlZYVUZCUW56NTkvdmpqaitxVUhsdTNicDFFSW9tTWpGeTJiTm1PSFR2SUZiaFlMSzdtVlJ5SHc4R2lFbEMzSU9NQ2ZDczlQVDByS3lzckt5dm16cytmUDlPcE56czdtOGZqRlJjWGw1YVc4dm44c3JLeUg5Q3E0Y09IeTkwOXQ3T3p1M3IxYW1wcUtuT250cloyNzk2OTZZZkZ4Y1ZrZWpVOWE0cm01T1IwNHNRSnVwQ3duT1RrWk9nWEc0SUFBQkoxU1VSQlZLRlFXR0ZWVVNjbnArRGc0RWVQSHBHTSs1Ly8vSWVpcU45KyswM3VzUDc5Kzh0bFhJbEVzbmZ2WHZvaGN6U0luWjFkV0ZpWXI2L3YvdjM3MjdkdlR4OVAvOUlIQlFXUmpRTUhEcEJPTzlxb1VhTnNiR3lZWVlWRUpXMXRiZVlVTjVGSVJJWjdWbk1ZNHBBaFE4aHdDQTZIMDZWTGx3NGRPc3laTTRkKzF0YldkdS9ldlhSVGh3OGZibU5qUXljR2ZYMzluVHQzQmdRRU1FZHFSa2RINzlxMWl6bkVRaWFUQ1lYQ0JnMGFNSHZzQkFMQjJMRmpseTlmWHAxR3FpVU5EWTAxYTlaNGVIaVE0YlpQbno0bG8zU1VvRE51ZVhuNSt2WHJ6NTQ5TzNqdzRKU1VGRDZmcjd5OGdOeDNpZTcwWGJWcWxWd1B1cGVYMTVNblQrVHFmckRaYkEwTkRWSnlnU0NaZGNxVUtjd2VZaVU4UER6bzN1Sk9uVG81T0RoczJiS0YvcExvNit0SFJFVFFTMWVRRHRkV3JWcVJoeG9hR2hzM2J1UndPTXlxMGk5ZXZCZzNicHlXbGhiejBxNnNyRXh1bFR1eFdOeXVYYnZxWEM0QzFCN0l1QURmUmVQR2pSczNia3pQNHBmRDUvTkozdVh6K1VLaHNLaW9pR3pYWUhXZWxpMWJ5dTBoay9mbHFtQWFHeHN6Zjl2eTh2TElMRHJGZmtIeXcxbFVWQ1FVQ2hVSG1KSmxTeXNjcFVjbVk5R0ZiTWtvUVBwM2w2WjRScGxNZHZ6NGNmb2hzMEpubzBhTk5tM2FOSGZ1M0JVclZodzZkSWhVVUJLTHhZcTlXUlgyUEhFNEhDV2xEQWp5RDBWbUY2V2xwZkY0dkFvUHM3S3lJaTBYaVVUMDJhZE5tMGJXbzNyejVvM3lzeERSMGRHR2hvYWJOMitXMjYrcnEzdnQyalg2WVhwNnVwdWJXMGhJQ0xNcmZjcVVLZFU1eFZkbzFLalI1TW1UdjlPYnk3R3dzUGlXbDB1bFVubzVqd2tUSnBBcGtvc1hMNWFiZHZieDQ4ZVJJMGRhVzF1VGgyS3hlTW1TSlRFeE1iMTY5ZHErZmZ1d1ljTlNVbElVcis2cVE3SEtNZ21JVmY1Rms3czY1R3VXbloxZDJSZW1UWnMyNUU5R0pCTFJmMzE5Ky9idDI3ZnZwazJib3FLaXF0UEl6WnMzT3pnNHlGM2RFU2RPbkdEV0Y3TzF0WjAyYlJvcHprQnMyclJKK1VnTWdGb0lHUmRBQlhSMGRDcGN4YjZzckV3Z0VOVElLUlJMZ1pMUUpqZjFTdTRoR1pKYlllbGZPZ3BYT095UEZCbXQ4Q215azM2SzlJOHFmbnpGT2VOY0xwZmNRU1lpSXlPM2JkdEdQN1MydHA0eFk4YisvZnMzYjk1TTFyd1ZpOFhNZ3YvZmlFemZJZWw1eDQ0ZGxZMmoyTHQzTDFuRmlwbHhpVEZqeHZCNHZOZXZYMSs2ZEtsejU4Nkt0WmsrZnZ3WUdSbHBZR0JRMmFTMGtwSVNaaEVyMG9ubzVlWEZMUEZXVWxMU3BVdVhiL3VzRld2VXFOSDNDOUExS3pJeU1qbzZldVBHalIwNmRHalFvQUdwNjNmaXhJbHAwNll4djJraElTRmlzWmp1WCtkd09JV0ZoZjM2OWZ2amp6L0lIMExYcmwyVnovMVNyTlh3amNqWGpHVGN2Ly8rVzI0RkVKcW5wNmVIaDRkY3hpVUdEQmpRcEVrVGdVQ3dkKy9leG8wYmsrc3Jwdkx5OGdNSERwU1dsaG9iRzFmV2pFbVRKakgvNm91TGkrVXFMUWdFQXNYcUtBQzFIREl1Z0hwU25HSDk5dTNiQ3Z0M21VZ3BwVStmUHBXVWxNaVZseWM5dFUyYk5xMndMQnI1K1NTbmtFTmVTSmZXMHRmWEx5c3J5ODNObGV2S3pjM04vWkxQUjVGUmlUZHUzUGo0OFdOcGFXbkRoZzJGUXFGY2QxcE1UTXl6Wjgva1hpV1R5ZDY4ZVJNU0VpSzMzOTdldm5Qbnp2VERqSXdNWnJNdExDeElyUWxhWW1MaSt2WHJ5VFlKNkhJWERHUThoa3dtS3lnb2VQanc0Y0tGQzVrRE9kNi9mKy9oNGFHdHJSMGNIRXhQZnBLanE2dExWcnNnWHI1OE9YdjI3TjkvLzUzNVB0VVo4cXYyNHVMaUhqOSt6UHhuOVBMeW1qeDVjbEJRMExwMTY4aWVwS1NrWThlTzJkblowV3N4YUdob2JOdTJqWG1Ob2EydHJYeTVoQW92LzU0OGVhSjRFLy8xNjljU2lVU3hiNzV6NTg3TWVnNWtHQzd6ci9MR2pSdk1TN1dTa3BMQmd3ZlREMFVpa2R5RjNDKy8vRUl1bnhvMGFCQVNFc0ptczVsRGJraGZkVWxKaWErdnI0Mk5UV1dmS3l3c3pOTFNrbjQ0Y09EQVNaTW16WjA3bDk0VEZCUkVSaGtCMUNISXVBRHFLU0Vod2RuWm1ia25PanFhb2lpeUFGSmxHamR1Ykc1dW5wR1JjZWJNbWFsVHB6S2ZJci9pbFpWVjZ0NjlPNXZOVGt0TEkyWEltRStSeWtUMEN6dDI3SmlmbjMvcDBxV2VQWHZTeDRoRUl1V2xEeXJFNVhKRFFrSU1EUTFKSjdGQUlKRHJTWDN3NEFHcEVpVW5MeStQL0dzd21adWJNek51V2xxYWlZa0pQWUtDeFdMSmphWmdSZzNTKzE1aEx6SVpCT25tNXJaaXhZcGR1M2FSSkpHV2xyWnExYXI4L1B5Z29LREtCclNRYVdmTSs4WGtMRHQzN21TR3VlenM3Q3BYblZWdkpTVWx0Mi9mdHJhMlpsNDEyZHJhdXJpNFJFUkVkTzdjZWN5WU1hbXBxWXNXTFdyV3JKbmNVRjI1SVNzRkJRVjBpZWdLVlZpaE5qTXpVN0hLbTFBb2xFcWxpdnRIakJqQnpMaGtmRHp6aTZlbnAxZlpOUS81RGxSWUJZK2lxSG56NXQyL2Z6OG9LTWpZMkpnTStmMzQ4ZVB5NWNzVEVoSVdMRmlndkFkNjNicDF6Rzl2YVducDJiTm43OXk1USs5NTkrNmQ4bFd2QVdvaFpGd0E5UlFmSDMva3lCRTNOemRTbkd2djNyMHZYNzVzM0xqeDhPSERsYjl3K3ZUcFBqNCtZV0ZocHFhbTlPMzFtemR2bmpwMVNsTlRzN0tiMTRhR2hxTkdqVHB6NXN6R2pSc0RBd05KVmEveTh2S3dzTERVMU5TMmJkdVNvbHBrdXMvMTY5Y3ZYNzdjdDI5ZlVwaENJQkFFQlFXUm9jQmZpam5jdHJTMFZDNWxybHk1Y3VYS2xYSXY2ZDI3ZDY5ZXZYYnUzS25rYlYrOWV2WG16UnZtT0lIaTR1S3JWNjh5ajJIT2dTTXpoeW9iS2RHNGNlUFEwTkJGaXhhNXU3dXZXTEhpdzRjUGYvNzVwNUdSMGI1OSs1amhScEdtcHVhTUdUUG9oems1T2NIQndRNE9EdWJtNXZSTzV2aU4rdW5HalJzaWtlalhYMytWMjc5NjllclUxTlRWcTFlbnA2ZEhSVVd4MmV5OWUvY3FYNVV3SXlQaksyYnZqUnc1a2ptTmpKZzJiZHJEaHcvbHFnZktLUzh2djNidG1xR2hJWE1Ca2F0WHJ6SXYxZVNtcUFvRWdzb1dldERRME5pOWUvZkNoUXU5dmIyZlBYdldzMmZQdFd2WGxwYVcvdjc3NzJQSGpsWCtFU1pNbU1DOFFsaXlaSW10clMzeklqa3lNckthZzhzQmFnOWtYQUQxNU9qbytNY2ZmNXc0Y2FKdDI3YXZYNy8rK1BFamw4dmRzR0ZEbFVXbWhnNGQrdno1ODJQSGppMWJ0cXgxNjliR3hzYnYzNzkvKy9ZdGw4dGR2MzY5a2pGNWl4WXR5c3JLZXZqd29ZdUxpNldscGE2dTdxdFhyd29MQzQyTmpiZHMyVUtQY09qVHA4L0lrU1AvL3Z0dkh4K2Z2Lzc2eThqSUtDTWpRME5EZ3d5dS9lcGxNb3FLaXFSU3FaTFZGcjRJNmYybGN6bkpsL1JkYjVxR2hnWVpwa3lxTDFVV1BzaWNvWDM3OWsyZE9wV3M0bVpsWlJVU0VrSlBrNUpUVWxKU1ZGVFV2WHQzUHo4L3VoUURQU1M2WmN1V3pKMHJWcXpRMXRiT3ljblIxZFg5SGhYRWFqOVNKb3hjTHpGcGFXbUZoSVNNR0RHQ2xGNE9Edy92MkxHajhyZjYrZWVmOSt6Wm8rUUF1VFhNdmxGU1V0S0hEeC9rcmhzVkN5eXdXQ3g2Tkh4QlFRRnpVSUVjYlczdFBYdjJ6Smd4NDlDaFE0Y09IV3JVcU5HSkV5Y3ErOVJpc1RnL1AxOWJXM3YzN3QybXBxYk03bUVXaTJWa1pNU2NDT2p1N3M3bjg3T3pzN1cwdEZCQkRPb0taRndBOVRSNDhPREJnd2Z2MzcvLzZkT25XbHBhZ3dZTm1qVnJscEpmUnlaUFQ4OGVQWHBFUlVVOWYvNDhKeWZIME5EUTBkSFJ6YzNOek14TXlhdTB0YlYzN3R3WkhSMTkrZkxsek16TTh2THk1czJiT3pzN1Q1a3lSZTR1NTZwVnF5d3NMS0tqbzkrK2Zjdmo4ZnIyN1R0Mzdsd3lhNXM1UTBnc0ZqTWpCYk91Z3FMYnQyOVhPZHE0bWdvS0NrNmRPdFdvVWFQKy9mdVRQUzFidGpRd01Qajk5OThyZXdsWlpKZ1pQWm5TMHRLdVg3OSs4ZUxGd3NMQzVzMmJmLzc4K2NXTEY2dFhyeDQrZlBqUFAvK3NXT0hoMnJWcndjSEJpdTlEWmdUNitmbFZlQ1V3YTlZc3VlRWw5VUZKU1VsOGZMeWxwYVhjZ2lCOFBqOHFLbXJmdm4xbFpXVnQyclI1OCtiTndvVUxaODJhTldIQ0JDWDMzRFUwTkpTTUV4Q0x4VUtoa0RuaDcxdklaREp5TTRIdVpEVTBORFEzTno5OStuUmxveEVlUG54WVhGeGNXUTJLM056Y21KaVk2T2pvNTgrZjYrbnBhV3RydjMvLzNzdkxhK3pZc1FNSERsVDgyOC9PemxZczRVZVVsWlVkTzNhc3duSU5QLy84TTczTUcwQXRoNHdMb0xib3lTZ1Y2dGl4NDkyN2R5dDd0bi8vL25UQ3E1QzF0YlhpeTdsYzdvUUpFeVpNbUtDOFlTd1dTL0V3TWwrTkx1MUpBZ2R6Wk1XclY2K1NrNVBwaDN2MzdpV2QwMncyKy9QbnovSHg4YVNhRW5uMi92MzdaRlZoUlRLWjdQWHIxeFdHU0lxaXBrNmRldTdjT1Q2ZjcrbnBTZDh5bGl2dm41dWJHeHdjckt1cnE2V2x4V0t4OHZMeUVoSVNqSTJONmNVMUpCTEpxMWV2bmo5Ly92ang0d2NQSHBDVjhHeHNiQll0V2pSNDhHQ3l0c0w1OCtjM2JkcEVDcTVaV2xxYW1aazFiOTdjMk5qWXdzS2lkKy9la1pHUmltM0x6TXowOVBSY3YzNTlaU01jZUR4ZVRhMGhVbGZFeHNZS2hVSzZ4MTBta3lVbko1ODdkKzdDaFF0RlJVVW1KaWJCd2NFalJveTRjdVhLNXMyYnQyM2J0bnYzN2dFREJnd1pNcVJIang1dDJyU3A4djFUVWxJaUl5TWJObXpJWnJPZlBIa2lFb21ZVnpLNXVibGt6UlJGV1ZsWkVvbUUvQ2RXUkVaV3BLU2tEQm8waU81bmRYVjFKVFdrYVdUbDdZWU5HM0k0SEI2UEZ4Y1h4Mkt4SEJ3YzZBUGV2SG56L1BuemUvZnUvZWMvLzBsUFQ2Y295c3pNYk1XS0ZSTW1UT0J5dWFkT25Rb1BEdzhLQ2dvS0NtclNwRW5IamgydHJLekl1dUpXVmxiYTJ0ci8vUE5QaGMwYk1XTEV1SEhqbU9Oa21ONi9mNitrUkFOQTdZR01Dd0NxVjFaV1JnckJNaGRCNEhBNHpORzBrWkdSekl5Yms1UERYTXZLd01CZzl1elo5TXp4akl5TXlpWVBhV2xwRlJZV1Z2YnM2TkdqWFZ4Y2xLOTAycmh4NDd0Mzc1SXh1Q1RaOStqUnc5UFRrL1R3bFpTVVRKdzRrZVJhRm92VnJWczNGeGVYSVVPRzBHTXVEUTBORnk1Y09HL2V2S1NrcElTRWhIdjM3bDI3ZG8xOC9CRWpSc1RGeFNuT2gyTlNzbGpBa0NGRGxIUTJxNld6WjgrU0QwNm1HQzVjdUpDTUc3R3lzdkwyOXY3dHQ5L0lJSmxmZi8zVnpzN3V6Smt6RVJFUk1URXhNVEV4WkgyRUtvdk42ZWpvME4yWnVycTZkbloyTTJmT3BKLzkvUG16a3RxMG1wcWFsVDNidm4xN1YxZlhpUk1uTWhjS1VmVCsvWHY2U2xKRFE4UGMzSHorL1BsMFA2Nkhod2RkUHRuUzBuTE9uRG5EaGcxanp2aWNQSG55NU1tVEh6OStmUFhxMWR1M2I5KzZkWXRjK0ptYm03dTd1eXNPVldjaW94MHFmTXJJeUFpMWNxRk8wQ0EzdndDZ05xaVIrcmhlWGw2SmlZbEJRVUZLT25GVjZNT0hEOWV1WFJzK2ZEamQ0L2orL2Z0Tm16YmR1WE9uUjQ4ZWRIMnVnb0lDZ1VDZ3VGUUVrMWdzRmdnRVlyR1l6V2IvK1A1TGlVUkNZcTZPamc1ekhRMHljQ0k1T2JscjE2NmRPM2NtcFUrVnk4L1B6OGpJeU1yS0dqbHlaSFdPL3pFME5UVXJyT0pjcTJSblo4Zkd4azZiTmsxRFEwTW1rNjFjdWRMUTBIRDQ4T0ZLYWdZL2ZmbzBOamJXeWNtSk9YV1BGSm8xTlRWbEZvVWxKQklKaThYNjZwSGkzMGdxbFFxRlFvbEVvcU9qSTFlNUxDY25KeXdzckVlUEhqWTJObFd1YVVLNitkUFMwakl5TW14c2JPVFdaUVJRUzhpNEFMVklmY2k0Yjk2OEdUOStQSXZGYXQrK3ZiNitmbEZSMGN1WEw2VlNhZHUyYlhmdDJsV2RuMnI0TWVwRXhnVUFxQXpHS2dEVUluTGRnV3FwV2JObXk1WXRpNHVMZS9QbXphdFhyM1IwZERwMjdHaG5aL2ZiYjc4cG1lNERBQUR3UmRDUEMxQ0xDSVZDUHArdjZsWUFVS1JRUm1VVC9BRUFhai9WRERBQ2dBclZoMzVjcUNzcVhMY1dBS0N1UU1ZRnFFVnFxdlFtd0xkRHhnV0FPZzBaRjZBV1VkWGNiUUE1S3F3a0FBQlFJL0MvTUlEYWhWN3pGa0NGOEQwRWdMb09HUmVnZHRIVTFGUjFFd0R3UFFTQU9nOFpGNkIySVl2VHFyb1ZVSzl4T0J4OENRR2dya1BHQmFoMXFseGZGT0M3UXFGaUFGQUR5TGdBdFE2WHk4V2RZbEFWTFMwdHpEWURBRFdBLzVFQjFFYUthOU1EL0FBY0RnZTNFUUJBUFdDZE00RGFTeUFRbEpXVnFib1ZVRjl3T0J3OVBUMVZ0d0lBb0dZZzR3TFVhdVhsNVNVbEpWS3BWTlVOQVRXSGxYc0JRTTBnNHdMVUFVS2hVQ2dVbHBlWHE3b2hvSVkwTlRVeEJoY0ExQTh5TGtDZElaVkt4V0t4UkNLUlNDVG8yWVd2dzJhelpUSVppOFhpY0RnY0RnZHJQUUNBdWtMR0JRQUFBQUIxZzV0VEFBQUFBS0J1a0hFQkFBQUFRTjBnNHdJQUFBQ0F1a0hHQlFBQUFBQjFnNHdMQUFBQUFPb0dHUmNBQUFBQTFBMHlMZ0FBQUFDb0cyUmNBQUFBQUZBM3lMZ0FBQUFBb0c2UWNRRUFBQUJBM1NEakFnQUFBSUM2UWNZRkFBQUFBSFdEakFzQUFBQUE2Z1laRndBQUFBRFVEVEl1QUFBQUFLZ2JaRndBQUFBQVVEZkl1QUFBQUFDZ2JwQnhBUUFBQUVEZElPTUNBQUFBZ0xwQnhnVUFBQUFBZFlPTUN3QUFBQURxQmhrWEFBQUFBTlFOTWk0QUFBQUFxQnRrWEFBQUFBQlFOOGk0QUFBQUFLQnVrSEVCQUFBQVFOMGc0d0lBQUFDQXVrSEdCUUFBQUFCMWc0d0xBQUFBQU9vR0dSY0FBQUFBMUEweUxnQUFBQUNvRzJSY0FBQUFBRkEzeUxnQUFBQUFvRzZRY1FFQUFBQkEzU0RqQWdBQUFJQzZRY1lGQUFBQUFIV0RqQXNBQUFBQTZnWVpGd0FBQUFEVURUSXVBQUFBQUtnYlpGd0FBQUFBVURmSXVBQUFBQUNnYnBCeEFRQUFBRURkSU9NQ0FBQUFnTHBCeGdVQUFBQUFkZk8vUmhJUGMxaysrY2NBQUFBQVNVVk9SSzVDWUlJPSIsCgkiVGhlbWUiIDogIiIsCgkiVHlwZSIgOiAibWluZCIsCgkiVXNlcklkIiA6ICIxNDM0MDI4MDczIiwKCSJWZXJzaW9uIiA6ICIyMiIKfQo="/>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3768</Words>
  <Application>WPS 演示</Application>
  <PresentationFormat/>
  <Paragraphs>295</Paragraphs>
  <Slides>21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Arial</vt:lpstr>
      <vt:lpstr>宋体</vt:lpstr>
      <vt:lpstr>Wingdings</vt:lpstr>
      <vt:lpstr>方正仿宋_GB2312</vt:lpstr>
      <vt:lpstr>微软雅黑</vt:lpstr>
      <vt:lpstr>Arial Unicode MS</vt:lpstr>
      <vt:lpstr>Calibri</vt:lpstr>
      <vt:lpstr>JetBrainsMono</vt:lpstr>
      <vt:lpstr>Segoe Print</vt:lpstr>
      <vt:lpstr>Calibri Light</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苏珉乐</dc:creator>
  <cp:lastModifiedBy>苏</cp:lastModifiedBy>
  <cp:revision>233</cp:revision>
  <dcterms:created xsi:type="dcterms:W3CDTF">2025-06-28T07:06:00Z</dcterms:created>
  <dcterms:modified xsi:type="dcterms:W3CDTF">2025-07-01T01:42:11Z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B26F94CA804C4ABC9A5FD5A12CE4E00F_12</vt:lpwstr>
  </property>
</Properties>
</file>